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0" r:id="rId2"/>
    <p:sldId id="257" r:id="rId3"/>
    <p:sldId id="258" r:id="rId4"/>
  </p:sldIdLst>
  <p:sldSz cx="9906000" cy="6858000" type="A4"/>
  <p:notesSz cx="6735763" cy="9866313"/>
  <p:defaultTextStyle>
    <a:defPPr>
      <a:defRPr lang="ja-JP"/>
    </a:defPPr>
    <a:lvl1pPr algn="l" defTabSz="457200"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defTabSz="457200"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defTabSz="457200"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defTabSz="457200"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defTabSz="457200"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83" userDrawn="1">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1D615"/>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622" autoAdjust="0"/>
    <p:restoredTop sz="99479" autoAdjust="0"/>
  </p:normalViewPr>
  <p:slideViewPr>
    <p:cSldViewPr snapToGrid="0" snapToObjects="1">
      <p:cViewPr varScale="1">
        <p:scale>
          <a:sx n="149" d="100"/>
          <a:sy n="149" d="100"/>
        </p:scale>
        <p:origin x="1000" y="176"/>
      </p:cViewPr>
      <p:guideLst>
        <p:guide orient="horz" pos="2183"/>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pPr>
              <a:defRPr/>
            </a:pPr>
            <a:fld id="{B65C8ACD-90B2-4363-9969-00534C2ED1DF}" type="datetimeFigureOut">
              <a:rPr lang="ja-JP" altLang="en-US"/>
              <a:pPr>
                <a:defRPr/>
              </a:pPr>
              <a:t>2023/9/4</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C8917C2E-A075-42E9-A394-38D901CF8CE2}"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B27D4D17-CA5F-41DC-8FBA-33A933650EEF}" type="datetimeFigureOut">
              <a:rPr lang="ja-JP" altLang="en-US"/>
              <a:pPr>
                <a:defRPr/>
              </a:pPr>
              <a:t>2023/9/4</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D55328A3-F2A4-42D1-BD22-0ECD3D28D107}"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2ABA7050-3DAB-4F69-8FE7-4AF957CDA226}" type="datetimeFigureOut">
              <a:rPr lang="ja-JP" altLang="en-US"/>
              <a:pPr>
                <a:defRPr/>
              </a:pPr>
              <a:t>2023/9/4</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24D0E400-FC6D-42A8-93D0-94FF8E3F9B29}"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3622E4DA-09A0-4BFD-B38A-C42651B993CD}" type="datetimeFigureOut">
              <a:rPr lang="ja-JP" altLang="en-US"/>
              <a:pPr>
                <a:defRPr/>
              </a:pPr>
              <a:t>2023/9/4</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1568481C-8422-4043-949C-C584220F3636}" type="slidenum">
              <a:rPr lang="ja-JP" altLang="en-US"/>
              <a:pPr>
                <a:defRPr/>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05CA103D-0568-46EE-A674-55235EF284C0}" type="datetimeFigureOut">
              <a:rPr lang="ja-JP" altLang="en-US"/>
              <a:pPr>
                <a:defRPr/>
              </a:pPr>
              <a:t>2023/9/4</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43D5E6A1-8349-4120-B5B8-D94817393915}" type="slidenum">
              <a:rPr lang="ja-JP" altLang="en-US"/>
              <a:pPr>
                <a:defRPr/>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p:cNvSpPr>
          <p:nvPr>
            <p:ph type="dt" sz="half" idx="10"/>
          </p:nvPr>
        </p:nvSpPr>
        <p:spPr/>
        <p:txBody>
          <a:bodyPr/>
          <a:lstStyle>
            <a:lvl1pPr>
              <a:defRPr/>
            </a:lvl1pPr>
          </a:lstStyle>
          <a:p>
            <a:pPr>
              <a:defRPr/>
            </a:pPr>
            <a:fld id="{8CC1DA47-5490-4A0D-8AA1-1D1747FE1B2E}" type="datetimeFigureOut">
              <a:rPr lang="ja-JP" altLang="en-US"/>
              <a:pPr>
                <a:defRPr/>
              </a:pPr>
              <a:t>2023/9/4</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A9133D4C-CDDE-400B-BA98-EBEC058A7ADB}"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p:cNvSpPr>
          <p:nvPr>
            <p:ph type="dt" sz="half" idx="10"/>
          </p:nvPr>
        </p:nvSpPr>
        <p:spPr/>
        <p:txBody>
          <a:bodyPr/>
          <a:lstStyle>
            <a:lvl1pPr>
              <a:defRPr/>
            </a:lvl1pPr>
          </a:lstStyle>
          <a:p>
            <a:pPr>
              <a:defRPr/>
            </a:pPr>
            <a:fld id="{EDC9611B-3378-47F3-9A90-CBAAA441DCAF}" type="datetimeFigureOut">
              <a:rPr lang="ja-JP" altLang="en-US"/>
              <a:pPr>
                <a:defRPr/>
              </a:pPr>
              <a:t>2023/9/4</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D3CC85C9-C55B-4ADA-B947-934E0DB3C852}"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p:cNvSpPr>
          <p:nvPr>
            <p:ph type="dt" sz="half" idx="10"/>
          </p:nvPr>
        </p:nvSpPr>
        <p:spPr/>
        <p:txBody>
          <a:bodyPr/>
          <a:lstStyle>
            <a:lvl1pPr>
              <a:defRPr/>
            </a:lvl1pPr>
          </a:lstStyle>
          <a:p>
            <a:pPr>
              <a:defRPr/>
            </a:pPr>
            <a:fld id="{7133850C-571D-494C-9EF2-CAD5FBA2C111}" type="datetimeFigureOut">
              <a:rPr lang="ja-JP" altLang="en-US"/>
              <a:pPr>
                <a:defRPr/>
              </a:pPr>
              <a:t>2023/9/4</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2B407733-5FD3-498B-9EB7-B3256FD87D6F}" type="slidenum">
              <a:rPr lang="ja-JP" altLang="en-US"/>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AF687A2F-6862-4C7A-80C5-1587A95F5CFB}" type="datetimeFigureOut">
              <a:rPr lang="ja-JP" altLang="en-US"/>
              <a:pPr>
                <a:defRPr/>
              </a:pPr>
              <a:t>2023/9/4</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C6582708-A299-4C56-BA3E-92DE8494F9B7}"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F193670A-06EB-49A5-B014-FCF80A5EEDEA}" type="datetimeFigureOut">
              <a:rPr lang="ja-JP" altLang="en-US"/>
              <a:pPr>
                <a:defRPr/>
              </a:pPr>
              <a:t>2023/9/4</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B9B9D83C-9173-472F-BDEE-D5989B97D666}"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6F179A60-8802-4035-8EC0-2AA17BE8D6EF}" type="datetimeFigureOut">
              <a:rPr lang="ja-JP" altLang="en-US"/>
              <a:pPr>
                <a:defRPr/>
              </a:pPr>
              <a:t>2023/9/4</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3408371F-71DE-4C8F-97F3-C158BCFFF8E1}"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495300" y="1600201"/>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4785740D-7AE2-42AD-943A-A22647320DAA}" type="datetimeFigureOut">
              <a:rPr lang="ja-JP" altLang="en-US"/>
              <a:pPr>
                <a:defRPr/>
              </a:pPr>
              <a:t>2023/9/4</a:t>
            </a:fld>
            <a:endParaRPr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D25D132E-B845-4B43-AC87-7E5582D09590}"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spcBef>
          <a:spcPct val="0"/>
        </a:spcBef>
        <a:spcAft>
          <a:spcPct val="0"/>
        </a:spcAft>
        <a:defRPr kumimoji="1" sz="4400" kern="1200">
          <a:solidFill>
            <a:schemeClr val="tx1"/>
          </a:solidFill>
          <a:latin typeface="+mj-lt"/>
          <a:ea typeface="+mj-ea"/>
          <a:cs typeface="+mj-cs"/>
        </a:defRPr>
      </a:lvl1pPr>
      <a:lvl2pPr algn="ctr" defTabSz="457200"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defTabSz="457200"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defTabSz="457200"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defTabSz="457200"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defTabSz="457200" rtl="0" fontAlgn="base">
        <a:spcBef>
          <a:spcPct val="0"/>
        </a:spcBef>
        <a:spcAft>
          <a:spcPct val="0"/>
        </a:spcAft>
        <a:defRPr kumimoji="1" sz="4400">
          <a:solidFill>
            <a:schemeClr val="tx1"/>
          </a:solidFill>
          <a:latin typeface="Calibri" pitchFamily="34" charset="0"/>
          <a:ea typeface="ＭＳ Ｐゴシック" charset="-128"/>
        </a:defRPr>
      </a:lvl6pPr>
      <a:lvl7pPr marL="914400" algn="ctr" defTabSz="457200"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defTabSz="457200"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defTabSz="457200"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defTabSz="457200"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NUL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テキスト ボックス 4"/>
          <p:cNvSpPr txBox="1">
            <a:spLocks noChangeArrowheads="1"/>
          </p:cNvSpPr>
          <p:nvPr/>
        </p:nvSpPr>
        <p:spPr bwMode="auto">
          <a:xfrm>
            <a:off x="2706952" y="6061075"/>
            <a:ext cx="6328977" cy="369332"/>
          </a:xfrm>
          <a:prstGeom prst="rect">
            <a:avLst/>
          </a:prstGeom>
          <a:noFill/>
          <a:ln w="9525">
            <a:noFill/>
            <a:miter lim="800000"/>
            <a:headEnd/>
            <a:tailEnd/>
          </a:ln>
        </p:spPr>
        <p:txBody>
          <a:bodyPr wrap="none">
            <a:spAutoFit/>
          </a:bodyPr>
          <a:lstStyle/>
          <a:p>
            <a:r>
              <a:rPr lang="en-US" altLang="ja-JP" dirty="0">
                <a:solidFill>
                  <a:srgbClr val="000000"/>
                </a:solidFill>
                <a:latin typeface="ヒラギノ角ゴ Pro W6"/>
                <a:ea typeface="ヒラギノ角ゴ Pro W6"/>
                <a:cs typeface="ヒラギノ角ゴ Pro W6"/>
              </a:rPr>
              <a:t>2023</a:t>
            </a:r>
            <a:r>
              <a:rPr lang="ja-JP" altLang="en-US">
                <a:solidFill>
                  <a:srgbClr val="000000"/>
                </a:solidFill>
                <a:latin typeface="ヒラギノ角ゴ Pro W6"/>
                <a:ea typeface="ヒラギノ角ゴ Pro W6"/>
                <a:cs typeface="ヒラギノ角ゴ Pro W6"/>
              </a:rPr>
              <a:t>年度</a:t>
            </a:r>
            <a:r>
              <a:rPr lang="en-US" altLang="ja-JP" dirty="0">
                <a:solidFill>
                  <a:srgbClr val="000000"/>
                </a:solidFill>
                <a:latin typeface="ヒラギノ角ゴ Pro W6"/>
                <a:ea typeface="ヒラギノ角ゴ Pro W6"/>
                <a:cs typeface="ヒラギノ角ゴ Pro W6"/>
              </a:rPr>
              <a:t> </a:t>
            </a:r>
            <a:r>
              <a:rPr lang="ja-JP" altLang="en-US" dirty="0">
                <a:solidFill>
                  <a:srgbClr val="000000"/>
                </a:solidFill>
                <a:latin typeface="ヒラギノ角ゴ Pro W6"/>
                <a:ea typeface="ヒラギノ角ゴ Pro W6"/>
                <a:cs typeface="ヒラギノ角ゴ Pro W6"/>
              </a:rPr>
              <a:t>東京ビジネスデザインアワード</a:t>
            </a:r>
            <a:r>
              <a:rPr lang="en-US" altLang="ja-JP" dirty="0">
                <a:solidFill>
                  <a:srgbClr val="000000"/>
                </a:solidFill>
                <a:latin typeface="ヒラギノ角ゴ Pro W6"/>
                <a:ea typeface="ヒラギノ角ゴ Pro W6"/>
                <a:cs typeface="ヒラギノ角ゴ Pro W6"/>
              </a:rPr>
              <a:t> </a:t>
            </a:r>
            <a:r>
              <a:rPr lang="ja-JP" altLang="en-US" dirty="0">
                <a:solidFill>
                  <a:srgbClr val="000000"/>
                </a:solidFill>
                <a:latin typeface="ヒラギノ角ゴ Pro W6"/>
                <a:ea typeface="ヒラギノ角ゴ Pro W6"/>
                <a:cs typeface="ヒラギノ角ゴ Pro W6"/>
              </a:rPr>
              <a:t>応募用紙 </a:t>
            </a:r>
            <a:r>
              <a:rPr lang="en-US" altLang="ja-JP" dirty="0">
                <a:solidFill>
                  <a:srgbClr val="000000"/>
                </a:solidFill>
                <a:latin typeface="ヒラギノ角ゴ Pro W6"/>
                <a:ea typeface="ヒラギノ角ゴ Pro W6"/>
                <a:cs typeface="ヒラギノ角ゴ Pro W6"/>
              </a:rPr>
              <a:t>(1/3)</a:t>
            </a:r>
          </a:p>
        </p:txBody>
      </p:sp>
      <p:sp>
        <p:nvSpPr>
          <p:cNvPr id="6" name="正方形/長方形 5"/>
          <p:cNvSpPr/>
          <p:nvPr/>
        </p:nvSpPr>
        <p:spPr>
          <a:xfrm>
            <a:off x="476547" y="421070"/>
            <a:ext cx="1131623" cy="526698"/>
          </a:xfrm>
          <a:prstGeom prst="rect">
            <a:avLst/>
          </a:prstGeom>
          <a:no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7" name="正方形/長方形 6"/>
          <p:cNvSpPr/>
          <p:nvPr/>
        </p:nvSpPr>
        <p:spPr>
          <a:xfrm>
            <a:off x="1608440" y="425839"/>
            <a:ext cx="7792217" cy="520685"/>
          </a:xfrm>
          <a:prstGeom prst="rect">
            <a:avLst/>
          </a:prstGeom>
          <a:no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317" name="テキスト ボックス 7"/>
          <p:cNvSpPr txBox="1">
            <a:spLocks noChangeArrowheads="1"/>
          </p:cNvSpPr>
          <p:nvPr/>
        </p:nvSpPr>
        <p:spPr bwMode="auto">
          <a:xfrm>
            <a:off x="445427" y="439739"/>
            <a:ext cx="992579" cy="200055"/>
          </a:xfrm>
          <a:prstGeom prst="rect">
            <a:avLst/>
          </a:prstGeom>
          <a:noFill/>
          <a:ln w="9525">
            <a:noFill/>
            <a:miter lim="800000"/>
            <a:headEnd/>
            <a:tailEnd/>
          </a:ln>
        </p:spPr>
        <p:txBody>
          <a:bodyPr wrap="none">
            <a:spAutoFit/>
          </a:bodyPr>
          <a:lstStyle/>
          <a:p>
            <a:r>
              <a:rPr lang="ja-JP" altLang="en-US" sz="700" dirty="0">
                <a:latin typeface="ヒラギノ角ゴ Pro W6"/>
                <a:ea typeface="ヒラギノ角ゴ Pro W6"/>
                <a:cs typeface="ヒラギノ角ゴ Pro W6"/>
              </a:rPr>
              <a:t>選んだテーマの番号</a:t>
            </a:r>
          </a:p>
        </p:txBody>
      </p:sp>
      <p:sp>
        <p:nvSpPr>
          <p:cNvPr id="13318" name="テキスト ボックス 8"/>
          <p:cNvSpPr txBox="1">
            <a:spLocks noChangeArrowheads="1"/>
          </p:cNvSpPr>
          <p:nvPr/>
        </p:nvSpPr>
        <p:spPr bwMode="auto">
          <a:xfrm>
            <a:off x="1611446" y="439739"/>
            <a:ext cx="813043" cy="200055"/>
          </a:xfrm>
          <a:prstGeom prst="rect">
            <a:avLst/>
          </a:prstGeom>
          <a:noFill/>
          <a:ln w="9525">
            <a:noFill/>
            <a:miter lim="800000"/>
            <a:headEnd/>
            <a:tailEnd/>
          </a:ln>
        </p:spPr>
        <p:txBody>
          <a:bodyPr wrap="none">
            <a:spAutoFit/>
          </a:bodyPr>
          <a:lstStyle/>
          <a:p>
            <a:r>
              <a:rPr lang="ja-JP" altLang="en-US" sz="700">
                <a:latin typeface="ヒラギノ角ゴ Pro W6"/>
                <a:ea typeface="ヒラギノ角ゴ Pro W6"/>
                <a:cs typeface="ヒラギノ角ゴ Pro W6"/>
              </a:rPr>
              <a:t>提案のタイトル</a:t>
            </a:r>
          </a:p>
        </p:txBody>
      </p:sp>
      <p:sp>
        <p:nvSpPr>
          <p:cNvPr id="12" name="正方形/長方形 11"/>
          <p:cNvSpPr/>
          <p:nvPr/>
        </p:nvSpPr>
        <p:spPr>
          <a:xfrm>
            <a:off x="476548" y="1684835"/>
            <a:ext cx="4397916" cy="621189"/>
          </a:xfrm>
          <a:prstGeom prst="rect">
            <a:avLst/>
          </a:prstGeom>
          <a:no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320" name="テキスト ボックス 12"/>
          <p:cNvSpPr txBox="1">
            <a:spLocks noChangeArrowheads="1"/>
          </p:cNvSpPr>
          <p:nvPr/>
        </p:nvSpPr>
        <p:spPr bwMode="auto">
          <a:xfrm>
            <a:off x="445428" y="1667102"/>
            <a:ext cx="902811" cy="200055"/>
          </a:xfrm>
          <a:prstGeom prst="rect">
            <a:avLst/>
          </a:prstGeom>
          <a:noFill/>
          <a:ln w="9525">
            <a:noFill/>
            <a:miter lim="800000"/>
            <a:headEnd/>
            <a:tailEnd/>
          </a:ln>
        </p:spPr>
        <p:txBody>
          <a:bodyPr wrap="none">
            <a:spAutoFit/>
          </a:bodyPr>
          <a:lstStyle/>
          <a:p>
            <a:r>
              <a:rPr lang="ja-JP" altLang="en-US" sz="700">
                <a:latin typeface="ヒラギノ角ゴ Pro W6"/>
                <a:ea typeface="ヒラギノ角ゴ Pro W6"/>
                <a:cs typeface="ヒラギノ角ゴ Pro W6"/>
              </a:rPr>
              <a:t>氏名（フリガナ）</a:t>
            </a:r>
          </a:p>
        </p:txBody>
      </p:sp>
      <p:sp>
        <p:nvSpPr>
          <p:cNvPr id="14" name="正方形/長方形 13"/>
          <p:cNvSpPr/>
          <p:nvPr/>
        </p:nvSpPr>
        <p:spPr>
          <a:xfrm>
            <a:off x="7796924" y="1684570"/>
            <a:ext cx="1603733" cy="621189"/>
          </a:xfrm>
          <a:prstGeom prst="rect">
            <a:avLst/>
          </a:prstGeom>
          <a:no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322" name="テキスト ボックス 14"/>
          <p:cNvSpPr txBox="1">
            <a:spLocks noChangeArrowheads="1"/>
          </p:cNvSpPr>
          <p:nvPr/>
        </p:nvSpPr>
        <p:spPr bwMode="auto">
          <a:xfrm>
            <a:off x="4947843" y="1667102"/>
            <a:ext cx="992579" cy="200055"/>
          </a:xfrm>
          <a:prstGeom prst="rect">
            <a:avLst/>
          </a:prstGeom>
          <a:noFill/>
          <a:ln w="9525">
            <a:noFill/>
            <a:miter lim="800000"/>
            <a:headEnd/>
            <a:tailEnd/>
          </a:ln>
        </p:spPr>
        <p:txBody>
          <a:bodyPr wrap="none">
            <a:spAutoFit/>
          </a:bodyPr>
          <a:lstStyle/>
          <a:p>
            <a:r>
              <a:rPr lang="ja-JP" altLang="en-US" sz="700">
                <a:latin typeface="ヒラギノ角ゴ Pro W6"/>
                <a:ea typeface="ヒラギノ角ゴ Pro W6"/>
                <a:cs typeface="ヒラギノ角ゴ Pro W6"/>
              </a:rPr>
              <a:t>所属名（フリガナ）</a:t>
            </a:r>
          </a:p>
        </p:txBody>
      </p:sp>
      <p:sp>
        <p:nvSpPr>
          <p:cNvPr id="20" name="正方形/長方形 19"/>
          <p:cNvSpPr/>
          <p:nvPr/>
        </p:nvSpPr>
        <p:spPr>
          <a:xfrm>
            <a:off x="476548" y="2306664"/>
            <a:ext cx="8924109" cy="538487"/>
          </a:xfrm>
          <a:prstGeom prst="rect">
            <a:avLst/>
          </a:prstGeom>
          <a:no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324" name="テキスト ボックス 20"/>
          <p:cNvSpPr txBox="1">
            <a:spLocks noChangeArrowheads="1"/>
          </p:cNvSpPr>
          <p:nvPr/>
        </p:nvSpPr>
        <p:spPr bwMode="auto">
          <a:xfrm>
            <a:off x="467660" y="2319875"/>
            <a:ext cx="902811" cy="200055"/>
          </a:xfrm>
          <a:prstGeom prst="rect">
            <a:avLst/>
          </a:prstGeom>
          <a:noFill/>
          <a:ln w="9525">
            <a:noFill/>
            <a:miter lim="800000"/>
            <a:headEnd/>
            <a:tailEnd/>
          </a:ln>
        </p:spPr>
        <p:txBody>
          <a:bodyPr wrap="none">
            <a:spAutoFit/>
          </a:bodyPr>
          <a:lstStyle/>
          <a:p>
            <a:r>
              <a:rPr lang="ja-JP" altLang="en-US" sz="700" dirty="0">
                <a:solidFill>
                  <a:srgbClr val="000000"/>
                </a:solidFill>
                <a:latin typeface="ヒラギノ角ゴ Pro W6"/>
                <a:ea typeface="ヒラギノ角ゴ Pro W6"/>
                <a:cs typeface="ヒラギノ角ゴ Pro W6"/>
              </a:rPr>
              <a:t>連絡先</a:t>
            </a:r>
            <a:r>
              <a:rPr lang="ja-JP" altLang="en-US" sz="700" dirty="0">
                <a:solidFill>
                  <a:srgbClr val="0000FF"/>
                </a:solidFill>
                <a:latin typeface="ヒラギノ角ゴ Pro W6"/>
                <a:ea typeface="ヒラギノ角ゴ Pro W6"/>
                <a:cs typeface="ヒラギノ角ゴ Pro W6"/>
              </a:rPr>
              <a:t>　　</a:t>
            </a:r>
            <a:r>
              <a:rPr lang="ja-JP" altLang="en-US" sz="700" dirty="0">
                <a:latin typeface="ヒラギノ角ゴ Pro W6"/>
                <a:ea typeface="ヒラギノ角ゴ Pro W6"/>
                <a:cs typeface="ヒラギノ角ゴ Pro W6"/>
              </a:rPr>
              <a:t>　　</a:t>
            </a:r>
            <a:r>
              <a:rPr lang="en-US" altLang="ja-JP" sz="700" dirty="0">
                <a:latin typeface="ヒラギノ角ゴ Pro W6"/>
                <a:ea typeface="ヒラギノ角ゴ Pro W6"/>
                <a:cs typeface="ヒラギノ角ゴ Pro W6"/>
              </a:rPr>
              <a:t>〒</a:t>
            </a:r>
            <a:endParaRPr lang="ja-JP" altLang="en-US" sz="700" dirty="0">
              <a:latin typeface="ヒラギノ角ゴ Pro W6"/>
              <a:ea typeface="ヒラギノ角ゴ Pro W6"/>
              <a:cs typeface="ヒラギノ角ゴ Pro W6"/>
            </a:endParaRPr>
          </a:p>
        </p:txBody>
      </p:sp>
      <p:sp>
        <p:nvSpPr>
          <p:cNvPr id="13325" name="テキスト ボックス 24"/>
          <p:cNvSpPr txBox="1">
            <a:spLocks noChangeArrowheads="1"/>
          </p:cNvSpPr>
          <p:nvPr/>
        </p:nvSpPr>
        <p:spPr bwMode="auto">
          <a:xfrm>
            <a:off x="4879173" y="2363073"/>
            <a:ext cx="377026" cy="200055"/>
          </a:xfrm>
          <a:prstGeom prst="rect">
            <a:avLst/>
          </a:prstGeom>
          <a:noFill/>
          <a:ln w="9525">
            <a:noFill/>
            <a:miter lim="800000"/>
            <a:headEnd/>
            <a:tailEnd/>
          </a:ln>
        </p:spPr>
        <p:txBody>
          <a:bodyPr wrap="none">
            <a:spAutoFit/>
          </a:bodyPr>
          <a:lstStyle/>
          <a:p>
            <a:r>
              <a:rPr lang="en-US" altLang="ja-JP" sz="700" dirty="0">
                <a:latin typeface="ヒラギノ角ゴ Pro W6"/>
                <a:ea typeface="ヒラギノ角ゴ Pro W6"/>
                <a:cs typeface="ヒラギノ角ゴ Pro W6"/>
              </a:rPr>
              <a:t>TEL</a:t>
            </a:r>
            <a:endParaRPr lang="ja-JP" altLang="en-US" sz="700">
              <a:latin typeface="ヒラギノ角ゴ Pro W6"/>
              <a:ea typeface="ヒラギノ角ゴ Pro W6"/>
              <a:cs typeface="ヒラギノ角ゴ Pro W6"/>
            </a:endParaRPr>
          </a:p>
        </p:txBody>
      </p:sp>
      <p:sp>
        <p:nvSpPr>
          <p:cNvPr id="13327" name="テキスト ボックス 26"/>
          <p:cNvSpPr txBox="1">
            <a:spLocks noChangeArrowheads="1"/>
          </p:cNvSpPr>
          <p:nvPr/>
        </p:nvSpPr>
        <p:spPr bwMode="auto">
          <a:xfrm>
            <a:off x="4879173" y="2595570"/>
            <a:ext cx="691615" cy="200055"/>
          </a:xfrm>
          <a:prstGeom prst="rect">
            <a:avLst/>
          </a:prstGeom>
          <a:noFill/>
          <a:ln w="9525">
            <a:noFill/>
            <a:miter lim="800000"/>
            <a:headEnd/>
            <a:tailEnd/>
          </a:ln>
        </p:spPr>
        <p:txBody>
          <a:bodyPr wrap="square">
            <a:spAutoFit/>
          </a:bodyPr>
          <a:lstStyle/>
          <a:p>
            <a:r>
              <a:rPr lang="en-US" altLang="ja-JP" sz="700" dirty="0">
                <a:solidFill>
                  <a:srgbClr val="000000"/>
                </a:solidFill>
                <a:latin typeface="ヒラギノ角ゴ Pro W6"/>
                <a:ea typeface="ヒラギノ角ゴ Pro W6"/>
                <a:cs typeface="ヒラギノ角ゴ Pro W6"/>
              </a:rPr>
              <a:t>E-MAIL</a:t>
            </a:r>
            <a:endParaRPr lang="ja-JP" altLang="en-US" sz="700" dirty="0">
              <a:solidFill>
                <a:srgbClr val="000000"/>
              </a:solidFill>
              <a:latin typeface="ヒラギノ角ゴ Pro W6"/>
              <a:ea typeface="ヒラギノ角ゴ Pro W6"/>
              <a:cs typeface="ヒラギノ角ゴ Pro W6"/>
            </a:endParaRPr>
          </a:p>
        </p:txBody>
      </p:sp>
      <p:sp>
        <p:nvSpPr>
          <p:cNvPr id="33" name="正方形/長方形 32"/>
          <p:cNvSpPr/>
          <p:nvPr/>
        </p:nvSpPr>
        <p:spPr>
          <a:xfrm>
            <a:off x="476548" y="2842494"/>
            <a:ext cx="8924110" cy="489508"/>
          </a:xfrm>
          <a:prstGeom prst="rect">
            <a:avLst/>
          </a:prstGeom>
          <a:no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329" name="テキスト ボックス 33"/>
          <p:cNvSpPr txBox="1">
            <a:spLocks noChangeArrowheads="1"/>
          </p:cNvSpPr>
          <p:nvPr/>
        </p:nvSpPr>
        <p:spPr bwMode="auto">
          <a:xfrm>
            <a:off x="467660" y="2987855"/>
            <a:ext cx="389850" cy="200055"/>
          </a:xfrm>
          <a:prstGeom prst="rect">
            <a:avLst/>
          </a:prstGeom>
          <a:noFill/>
          <a:ln w="9525">
            <a:noFill/>
            <a:miter lim="800000"/>
            <a:headEnd/>
            <a:tailEnd/>
          </a:ln>
        </p:spPr>
        <p:txBody>
          <a:bodyPr wrap="none">
            <a:spAutoFit/>
          </a:bodyPr>
          <a:lstStyle/>
          <a:p>
            <a:r>
              <a:rPr lang="ja-JP" altLang="en-US" sz="700">
                <a:latin typeface="ヒラギノ角ゴ Pro W6"/>
                <a:ea typeface="ヒラギノ角ゴ Pro W6"/>
                <a:cs typeface="ヒラギノ角ゴ Pro W6"/>
              </a:rPr>
              <a:t>業種</a:t>
            </a:r>
          </a:p>
        </p:txBody>
      </p:sp>
      <p:sp>
        <p:nvSpPr>
          <p:cNvPr id="13330" name="テキスト ボックス 34"/>
          <p:cNvSpPr txBox="1">
            <a:spLocks noChangeArrowheads="1"/>
          </p:cNvSpPr>
          <p:nvPr/>
        </p:nvSpPr>
        <p:spPr bwMode="auto">
          <a:xfrm>
            <a:off x="1212222" y="2858091"/>
            <a:ext cx="7015255" cy="440826"/>
          </a:xfrm>
          <a:prstGeom prst="rect">
            <a:avLst/>
          </a:prstGeom>
          <a:noFill/>
          <a:ln w="9525">
            <a:noFill/>
            <a:miter lim="800000"/>
            <a:headEnd/>
            <a:tailEnd/>
          </a:ln>
        </p:spPr>
        <p:txBody>
          <a:bodyPr wrap="square">
            <a:spAutoFit/>
          </a:bodyPr>
          <a:lstStyle/>
          <a:p>
            <a:pPr>
              <a:lnSpc>
                <a:spcPct val="150000"/>
              </a:lnSpc>
            </a:pPr>
            <a:r>
              <a:rPr lang="en-US" altLang="ja-JP" sz="800" dirty="0">
                <a:latin typeface="ヒラギノ角ゴ Pro W6"/>
                <a:ea typeface="ヒラギノ角ゴ Pro W6"/>
                <a:cs typeface="ヒラギノ角ゴ Pro W6"/>
              </a:rPr>
              <a:t>□</a:t>
            </a:r>
            <a:r>
              <a:rPr lang="ja-JP" altLang="en-US" sz="800">
                <a:latin typeface="ヒラギノ角ゴ Pro W6"/>
                <a:ea typeface="ヒラギノ角ゴ Pro W6"/>
                <a:cs typeface="ヒラギノ角ゴ Pro W6"/>
              </a:rPr>
              <a:t>デザイナー（分野：</a:t>
            </a:r>
            <a:r>
              <a:rPr lang="en-US" altLang="ja-JP" sz="800" dirty="0">
                <a:latin typeface="ヒラギノ角ゴ Pro W6"/>
                <a:ea typeface="ヒラギノ角ゴ Pro W6"/>
                <a:cs typeface="ヒラギノ角ゴ Pro W6"/>
              </a:rPr>
              <a:t> □</a:t>
            </a:r>
            <a:r>
              <a:rPr lang="ja-JP" altLang="en-US" sz="800">
                <a:latin typeface="ヒラギノ角ゴ Pro W6"/>
                <a:ea typeface="ヒラギノ角ゴ Pro W6"/>
                <a:cs typeface="ヒラギノ角ゴ Pro W6"/>
              </a:rPr>
              <a:t>プロダクト　</a:t>
            </a:r>
            <a:r>
              <a:rPr lang="en-US" altLang="ja-JP" sz="800" dirty="0">
                <a:latin typeface="ヒラギノ角ゴ Pro W6"/>
                <a:ea typeface="ヒラギノ角ゴ Pro W6"/>
                <a:cs typeface="ヒラギノ角ゴ Pro W6"/>
              </a:rPr>
              <a:t>□</a:t>
            </a:r>
            <a:r>
              <a:rPr lang="ja-JP" altLang="en-US" sz="800">
                <a:latin typeface="ヒラギノ角ゴ Pro W6"/>
                <a:ea typeface="ヒラギノ角ゴ Pro W6"/>
                <a:cs typeface="ヒラギノ角ゴ Pro W6"/>
              </a:rPr>
              <a:t>グラフィック　</a:t>
            </a:r>
            <a:r>
              <a:rPr lang="en-US" altLang="ja-JP" sz="800" dirty="0">
                <a:latin typeface="ヒラギノ角ゴ Pro W6"/>
                <a:ea typeface="ヒラギノ角ゴ Pro W6"/>
                <a:cs typeface="ヒラギノ角ゴ Pro W6"/>
              </a:rPr>
              <a:t>□</a:t>
            </a:r>
            <a:r>
              <a:rPr lang="ja-JP" altLang="en-US" sz="800">
                <a:latin typeface="ヒラギノ角ゴ Pro W6"/>
                <a:ea typeface="ヒラギノ角ゴ Pro W6"/>
                <a:cs typeface="ヒラギノ角ゴ Pro W6"/>
              </a:rPr>
              <a:t>インテリア 　</a:t>
            </a:r>
            <a:r>
              <a:rPr lang="en-US" altLang="ja-JP" sz="800" dirty="0">
                <a:latin typeface="ヒラギノ角ゴ Pro W6"/>
                <a:ea typeface="ヒラギノ角ゴ Pro W6"/>
                <a:cs typeface="ヒラギノ角ゴ Pro W6"/>
              </a:rPr>
              <a:t> □</a:t>
            </a:r>
            <a:r>
              <a:rPr lang="ja-JP" altLang="en-US" sz="800">
                <a:latin typeface="ヒラギノ角ゴ Pro W6"/>
                <a:ea typeface="ヒラギノ角ゴ Pro W6"/>
                <a:cs typeface="ヒラギノ角ゴ Pro W6"/>
              </a:rPr>
              <a:t>ウェブ　</a:t>
            </a:r>
            <a:r>
              <a:rPr lang="en-US" altLang="ja-JP" sz="800" dirty="0">
                <a:latin typeface="ヒラギノ角ゴ Pro W6"/>
                <a:ea typeface="ヒラギノ角ゴ Pro W6"/>
                <a:cs typeface="ヒラギノ角ゴ Pro W6"/>
              </a:rPr>
              <a:t>□</a:t>
            </a:r>
            <a:r>
              <a:rPr lang="ja-JP" altLang="en-US" sz="800">
                <a:latin typeface="ヒラギノ角ゴ Pro W6"/>
                <a:ea typeface="ヒラギノ角ゴ Pro W6"/>
                <a:cs typeface="ヒラギノ角ゴ Pro W6"/>
              </a:rPr>
              <a:t>その他（　　　　</a:t>
            </a:r>
            <a:r>
              <a:rPr lang="ja-JP" altLang="en-US" sz="800">
                <a:latin typeface="ヒラギノ角ゴ Pro W6"/>
                <a:ea typeface="ヒラギノ角ゴ Pro W6"/>
                <a:cs typeface="ヒラギノ角ゴ Pro W6"/>
                <a:sym typeface="Wingdings" pitchFamily="2" charset="2"/>
              </a:rPr>
              <a:t>　　　　　　　　　） </a:t>
            </a:r>
            <a:r>
              <a:rPr lang="ja-JP" altLang="en-US" sz="800">
                <a:latin typeface="ヒラギノ角ゴ Pro W6"/>
                <a:ea typeface="ヒラギノ角ゴ Pro W6"/>
                <a:cs typeface="ヒラギノ角ゴ Pro W6"/>
              </a:rPr>
              <a:t>） </a:t>
            </a:r>
            <a:r>
              <a:rPr lang="ja-JP" altLang="en-US" sz="800" dirty="0">
                <a:latin typeface="ヒラギノ角ゴ Pro W6"/>
                <a:ea typeface="ヒラギノ角ゴ Pro W6"/>
                <a:cs typeface="ヒラギノ角ゴ Pro W6"/>
              </a:rPr>
              <a:t>　</a:t>
            </a:r>
            <a:r>
              <a:rPr lang="en-US" altLang="ja-JP" sz="800" dirty="0">
                <a:latin typeface="ヒラギノ角ゴ Pro W6"/>
                <a:ea typeface="ヒラギノ角ゴ Pro W6"/>
                <a:cs typeface="ヒラギノ角ゴ Pro W6"/>
              </a:rPr>
              <a:t>□</a:t>
            </a:r>
            <a:r>
              <a:rPr lang="ja-JP" altLang="en-US" sz="800" dirty="0">
                <a:latin typeface="ヒラギノ角ゴ Pro W6"/>
                <a:ea typeface="ヒラギノ角ゴ Pro W6"/>
                <a:cs typeface="ヒラギノ角ゴ Pro W6"/>
              </a:rPr>
              <a:t>建築設計</a:t>
            </a:r>
            <a:r>
              <a:rPr lang="ja-JP" altLang="en-US" sz="800">
                <a:latin typeface="ヒラギノ角ゴ Pro W6"/>
                <a:ea typeface="ヒラギノ角ゴ Pro W6"/>
                <a:cs typeface="ヒラギノ角ゴ Pro W6"/>
              </a:rPr>
              <a:t>　</a:t>
            </a:r>
            <a:endParaRPr lang="en-US" altLang="ja-JP" sz="800" dirty="0">
              <a:latin typeface="ヒラギノ角ゴ Pro W6"/>
              <a:ea typeface="ヒラギノ角ゴ Pro W6"/>
              <a:cs typeface="ヒラギノ角ゴ Pro W6"/>
            </a:endParaRPr>
          </a:p>
          <a:p>
            <a:pPr>
              <a:lnSpc>
                <a:spcPct val="150000"/>
              </a:lnSpc>
            </a:pPr>
            <a:r>
              <a:rPr lang="en-US" altLang="ja-JP" sz="800" dirty="0">
                <a:latin typeface="ヒラギノ角ゴ Pro W6"/>
                <a:ea typeface="ヒラギノ角ゴ Pro W6"/>
                <a:cs typeface="ヒラギノ角ゴ Pro W6"/>
              </a:rPr>
              <a:t>□</a:t>
            </a:r>
            <a:r>
              <a:rPr lang="ja-JP" altLang="en-US" sz="800">
                <a:latin typeface="ヒラギノ角ゴ Pro W6"/>
                <a:ea typeface="ヒラギノ角ゴ Pro W6"/>
                <a:cs typeface="ヒラギノ角ゴ Pro W6"/>
              </a:rPr>
              <a:t>アートディレクター　</a:t>
            </a:r>
            <a:r>
              <a:rPr lang="en-US" altLang="ja-JP" sz="800" dirty="0">
                <a:latin typeface="ヒラギノ角ゴ Pro W6"/>
                <a:ea typeface="ヒラギノ角ゴ Pro W6"/>
                <a:cs typeface="ヒラギノ角ゴ Pro W6"/>
              </a:rPr>
              <a:t>□</a:t>
            </a:r>
            <a:r>
              <a:rPr lang="ja-JP" altLang="en-US" sz="800">
                <a:latin typeface="ヒラギノ角ゴ Pro W6"/>
                <a:ea typeface="ヒラギノ角ゴ Pro W6"/>
                <a:cs typeface="ヒラギノ角ゴ Pro W6"/>
              </a:rPr>
              <a:t>プランナー　</a:t>
            </a:r>
            <a:r>
              <a:rPr lang="en-US" altLang="ja-JP" sz="800" dirty="0">
                <a:latin typeface="ヒラギノ角ゴ Pro W6"/>
                <a:ea typeface="ヒラギノ角ゴ Pro W6"/>
                <a:cs typeface="ヒラギノ角ゴ Pro W6"/>
              </a:rPr>
              <a:t>□</a:t>
            </a:r>
            <a:r>
              <a:rPr lang="ja-JP" altLang="en-US" sz="800">
                <a:latin typeface="ヒラギノ角ゴ Pro W6"/>
                <a:ea typeface="ヒラギノ角ゴ Pro W6"/>
                <a:cs typeface="ヒラギノ角ゴ Pro W6"/>
              </a:rPr>
              <a:t>学生　　</a:t>
            </a:r>
            <a:r>
              <a:rPr lang="en-US" altLang="ja-JP" sz="800" dirty="0">
                <a:latin typeface="ヒラギノ角ゴ Pro W6"/>
                <a:ea typeface="ヒラギノ角ゴ Pro W6"/>
                <a:cs typeface="ヒラギノ角ゴ Pro W6"/>
              </a:rPr>
              <a:t>□</a:t>
            </a:r>
            <a:r>
              <a:rPr lang="ja-JP" altLang="en-US" sz="800">
                <a:latin typeface="ヒラギノ角ゴ Pro W6"/>
                <a:ea typeface="ヒラギノ角ゴ Pro W6"/>
                <a:cs typeface="ヒラギノ角ゴ Pro W6"/>
              </a:rPr>
              <a:t>その他（　　　　</a:t>
            </a:r>
            <a:r>
              <a:rPr lang="ja-JP" altLang="en-US" sz="800">
                <a:latin typeface="ヒラギノ角ゴ Pro W6"/>
                <a:ea typeface="ヒラギノ角ゴ Pro W6"/>
                <a:cs typeface="ヒラギノ角ゴ Pro W6"/>
                <a:sym typeface="Wingdings" pitchFamily="2" charset="2"/>
              </a:rPr>
              <a:t>　　　　　　　　　）</a:t>
            </a:r>
            <a:r>
              <a:rPr lang="ja-JP" altLang="en-US" sz="800">
                <a:latin typeface="ヒラギノ角ゴ Pro W6"/>
                <a:ea typeface="ヒラギノ角ゴ Pro W6"/>
                <a:cs typeface="ヒラギノ角ゴ Pro W6"/>
              </a:rPr>
              <a:t>　</a:t>
            </a:r>
            <a:endParaRPr lang="ja-JP" altLang="en-US" sz="800" dirty="0">
              <a:latin typeface="ヒラギノ角ゴ Pro W6"/>
              <a:ea typeface="ヒラギノ角ゴ Pro W6"/>
              <a:cs typeface="ヒラギノ角ゴ Pro W6"/>
            </a:endParaRPr>
          </a:p>
        </p:txBody>
      </p:sp>
      <p:sp>
        <p:nvSpPr>
          <p:cNvPr id="36" name="正方形/長方形 35"/>
          <p:cNvSpPr/>
          <p:nvPr/>
        </p:nvSpPr>
        <p:spPr>
          <a:xfrm>
            <a:off x="476548" y="5123646"/>
            <a:ext cx="2123140" cy="288127"/>
          </a:xfrm>
          <a:prstGeom prst="rect">
            <a:avLst/>
          </a:prstGeom>
          <a:no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332" name="テキスト ボックス 36"/>
          <p:cNvSpPr txBox="1">
            <a:spLocks noChangeArrowheads="1"/>
          </p:cNvSpPr>
          <p:nvPr/>
        </p:nvSpPr>
        <p:spPr bwMode="auto">
          <a:xfrm>
            <a:off x="4912666" y="4126393"/>
            <a:ext cx="1531188" cy="200055"/>
          </a:xfrm>
          <a:prstGeom prst="rect">
            <a:avLst/>
          </a:prstGeom>
          <a:noFill/>
          <a:ln w="9525">
            <a:noFill/>
            <a:miter lim="800000"/>
            <a:headEnd/>
            <a:tailEnd/>
          </a:ln>
        </p:spPr>
        <p:txBody>
          <a:bodyPr wrap="none">
            <a:spAutoFit/>
          </a:bodyPr>
          <a:lstStyle/>
          <a:p>
            <a:r>
              <a:rPr lang="ja-JP" altLang="en-US" sz="700" dirty="0">
                <a:latin typeface="ヒラギノ角ゴ Pro W6"/>
                <a:ea typeface="ヒラギノ角ゴ Pro W6"/>
                <a:cs typeface="ヒラギノ角ゴ Pro W6"/>
              </a:rPr>
              <a:t>応募のきっかけ　（複数選択可）</a:t>
            </a:r>
          </a:p>
        </p:txBody>
      </p:sp>
      <p:sp>
        <p:nvSpPr>
          <p:cNvPr id="13333" name="テキスト ボックス 37"/>
          <p:cNvSpPr txBox="1">
            <a:spLocks noChangeArrowheads="1"/>
          </p:cNvSpPr>
          <p:nvPr/>
        </p:nvSpPr>
        <p:spPr bwMode="auto">
          <a:xfrm>
            <a:off x="4912666" y="4245881"/>
            <a:ext cx="4487991" cy="507831"/>
          </a:xfrm>
          <a:prstGeom prst="rect">
            <a:avLst/>
          </a:prstGeom>
          <a:noFill/>
          <a:ln w="9525">
            <a:noFill/>
            <a:miter lim="800000"/>
            <a:headEnd/>
            <a:tailEnd/>
          </a:ln>
        </p:spPr>
        <p:txBody>
          <a:bodyPr wrap="square">
            <a:spAutoFit/>
          </a:bodyPr>
          <a:lstStyle/>
          <a:p>
            <a:pPr>
              <a:lnSpc>
                <a:spcPct val="150000"/>
              </a:lnSpc>
            </a:pPr>
            <a:r>
              <a:rPr lang="en-US" altLang="ja-JP" sz="600" dirty="0">
                <a:latin typeface="ヒラギノ角ゴ Pro W6"/>
                <a:ea typeface="ヒラギノ角ゴ Pro W6"/>
                <a:cs typeface="ヒラギノ角ゴ Pro W6"/>
              </a:rPr>
              <a:t>□</a:t>
            </a:r>
            <a:r>
              <a:rPr lang="ja-JP" altLang="en-US" sz="600" dirty="0">
                <a:latin typeface="ヒラギノ角ゴ Pro W6"/>
                <a:ea typeface="ヒラギノ角ゴ Pro W6"/>
                <a:cs typeface="ヒラギノ角ゴ Pro W6"/>
              </a:rPr>
              <a:t>東京ビジネスデザインアワード</a:t>
            </a:r>
            <a:r>
              <a:rPr lang="en-US" altLang="ja-JP" sz="600" dirty="0">
                <a:latin typeface="ヒラギノ角ゴ Pro W6"/>
                <a:ea typeface="ヒラギノ角ゴ Pro W6"/>
                <a:cs typeface="ヒラギノ角ゴ Pro W6"/>
              </a:rPr>
              <a:t>HP</a:t>
            </a:r>
            <a:r>
              <a:rPr lang="ja-JP" altLang="ja-JP" sz="600" dirty="0">
                <a:latin typeface="ヒラギノ角ゴ Pro W6"/>
                <a:ea typeface="ヒラギノ角ゴ Pro W6"/>
                <a:cs typeface="ヒラギノ角ゴ Pro W6"/>
              </a:rPr>
              <a:t>　</a:t>
            </a:r>
            <a:r>
              <a:rPr lang="en-US" altLang="ja-JP" sz="600" dirty="0">
                <a:latin typeface="ヒラギノ角ゴ Pro W6"/>
                <a:ea typeface="ヒラギノ角ゴ Pro W6"/>
                <a:cs typeface="ヒラギノ角ゴ Pro W6"/>
              </a:rPr>
              <a:t>□Facebook</a:t>
            </a:r>
            <a:r>
              <a:rPr lang="ja-JP" altLang="en-US" sz="600" dirty="0">
                <a:latin typeface="ヒラギノ角ゴ Pro W6"/>
                <a:ea typeface="ヒラギノ角ゴ Pro W6"/>
                <a:cs typeface="ヒラギノ角ゴ Pro W6"/>
              </a:rPr>
              <a:t>　</a:t>
            </a:r>
            <a:r>
              <a:rPr lang="en-US" altLang="ja-JP" sz="600" dirty="0">
                <a:latin typeface="ヒラギノ角ゴ Pro W6"/>
                <a:ea typeface="ヒラギノ角ゴ Pro W6"/>
                <a:cs typeface="ヒラギノ角ゴ Pro W6"/>
              </a:rPr>
              <a:t> □</a:t>
            </a:r>
            <a:r>
              <a:rPr lang="ja-JP" altLang="en-US" sz="600" dirty="0">
                <a:latin typeface="ヒラギノ角ゴ Pro W6"/>
                <a:ea typeface="ヒラギノ角ゴ Pro W6"/>
                <a:cs typeface="ヒラギノ角ゴ Pro W6"/>
              </a:rPr>
              <a:t>産業労働局</a:t>
            </a:r>
            <a:r>
              <a:rPr lang="en-US" altLang="ja-JP" sz="600" dirty="0">
                <a:latin typeface="ヒラギノ角ゴ Pro W6"/>
                <a:ea typeface="ヒラギノ角ゴ Pro W6"/>
                <a:cs typeface="ヒラギノ角ゴ Pro W6"/>
              </a:rPr>
              <a:t>HP</a:t>
            </a:r>
            <a:r>
              <a:rPr lang="ja-JP" altLang="en-US" sz="600" dirty="0">
                <a:latin typeface="ヒラギノ角ゴ Pro W6"/>
                <a:ea typeface="ヒラギノ角ゴ Pro W6"/>
                <a:cs typeface="ヒラギノ角ゴ Pro W6"/>
              </a:rPr>
              <a:t>　</a:t>
            </a:r>
            <a:r>
              <a:rPr lang="en-US" altLang="ja-JP" sz="600" dirty="0">
                <a:latin typeface="ヒラギノ角ゴ Pro W6"/>
                <a:ea typeface="ヒラギノ角ゴ Pro W6"/>
                <a:cs typeface="ヒラギノ角ゴ Pro W6"/>
              </a:rPr>
              <a:t> □</a:t>
            </a:r>
            <a:r>
              <a:rPr lang="ja-JP" altLang="en-US" sz="600" dirty="0">
                <a:latin typeface="ヒラギノ角ゴ Pro W6"/>
                <a:ea typeface="ヒラギノ角ゴ Pro W6"/>
                <a:cs typeface="ヒラギノ角ゴ Pro W6"/>
              </a:rPr>
              <a:t>日本デザイン振興会</a:t>
            </a:r>
            <a:r>
              <a:rPr lang="en-US" altLang="ja-JP" sz="600" dirty="0">
                <a:latin typeface="ヒラギノ角ゴ Pro W6"/>
                <a:ea typeface="ヒラギノ角ゴ Pro W6"/>
                <a:cs typeface="ヒラギノ角ゴ Pro W6"/>
              </a:rPr>
              <a:t>HP</a:t>
            </a:r>
          </a:p>
          <a:p>
            <a:pPr>
              <a:lnSpc>
                <a:spcPct val="150000"/>
              </a:lnSpc>
            </a:pPr>
            <a:r>
              <a:rPr lang="en-US" altLang="ja-JP" sz="600" dirty="0">
                <a:latin typeface="ヒラギノ角ゴ Pro W6"/>
                <a:ea typeface="ヒラギノ角ゴ Pro W6"/>
                <a:cs typeface="ヒラギノ角ゴ Pro W6"/>
              </a:rPr>
              <a:t>□AXIS WEB Magazine</a:t>
            </a:r>
            <a:r>
              <a:rPr lang="ja-JP" altLang="en-US" sz="600" dirty="0">
                <a:latin typeface="ヒラギノ角ゴ Pro W6"/>
                <a:ea typeface="ヒラギノ角ゴ Pro W6"/>
                <a:cs typeface="ヒラギノ角ゴ Pro W6"/>
              </a:rPr>
              <a:t>　</a:t>
            </a:r>
            <a:r>
              <a:rPr lang="en-US" altLang="ja-JP" sz="600" dirty="0">
                <a:latin typeface="ヒラギノ角ゴ Pro W6"/>
                <a:ea typeface="ヒラギノ角ゴ Pro W6"/>
                <a:cs typeface="ヒラギノ角ゴ Pro W6"/>
              </a:rPr>
              <a:t>□</a:t>
            </a:r>
            <a:r>
              <a:rPr lang="ja-JP" altLang="en-US" sz="600" dirty="0">
                <a:latin typeface="ヒラギノ角ゴ Pro W6"/>
                <a:ea typeface="ヒラギノ角ゴ Pro W6"/>
                <a:cs typeface="ヒラギノ角ゴ Pro W6"/>
              </a:rPr>
              <a:t>デザイン情報サイト </a:t>
            </a:r>
            <a:r>
              <a:rPr lang="en-US" altLang="ja-JP" sz="600" dirty="0">
                <a:latin typeface="ヒラギノ角ゴ Pro W6"/>
                <a:ea typeface="ヒラギノ角ゴ Pro W6"/>
                <a:cs typeface="ヒラギノ角ゴ Pro W6"/>
              </a:rPr>
              <a:t>JDN</a:t>
            </a:r>
            <a:r>
              <a:rPr lang="ja-JP" altLang="en-US" sz="600" dirty="0">
                <a:latin typeface="ヒラギノ角ゴ Pro W6"/>
                <a:ea typeface="ヒラギノ角ゴ Pro W6"/>
                <a:cs typeface="ヒラギノ角ゴ Pro W6"/>
              </a:rPr>
              <a:t>　</a:t>
            </a:r>
            <a:r>
              <a:rPr lang="en-US" altLang="ja-JP" sz="600" dirty="0">
                <a:latin typeface="ヒラギノ角ゴ Pro W6"/>
                <a:ea typeface="ヒラギノ角ゴ Pro W6"/>
                <a:cs typeface="ヒラギノ角ゴ Pro W6"/>
              </a:rPr>
              <a:t>□</a:t>
            </a:r>
            <a:r>
              <a:rPr lang="ja-JP" altLang="en-US" sz="600" dirty="0">
                <a:latin typeface="ヒラギノ角ゴ Pro W6"/>
                <a:ea typeface="ヒラギノ角ゴ Pro W6"/>
                <a:cs typeface="ヒラギノ角ゴ Pro W6"/>
              </a:rPr>
              <a:t>コンテスト情報サイト</a:t>
            </a:r>
            <a:r>
              <a:rPr lang="en-US" altLang="ja-JP" sz="600" dirty="0">
                <a:latin typeface="ヒラギノ角ゴ Pro W6"/>
                <a:ea typeface="ヒラギノ角ゴ Pro W6"/>
                <a:cs typeface="ヒラギノ角ゴ Pro W6"/>
              </a:rPr>
              <a:t> </a:t>
            </a:r>
            <a:r>
              <a:rPr lang="ja-JP" altLang="en-US" sz="600" dirty="0">
                <a:latin typeface="ヒラギノ角ゴ Pro W6"/>
                <a:ea typeface="ヒラギノ角ゴ Pro W6"/>
                <a:cs typeface="ヒラギノ角ゴ Pro W6"/>
              </a:rPr>
              <a:t>登竜門</a:t>
            </a:r>
            <a:r>
              <a:rPr lang="ja-JP" altLang="ja-JP" sz="600" dirty="0">
                <a:latin typeface="ヒラギノ角ゴ Pro W6"/>
                <a:ea typeface="ヒラギノ角ゴ Pro W6"/>
                <a:cs typeface="ヒラギノ角ゴ Pro W6"/>
              </a:rPr>
              <a:t>　</a:t>
            </a:r>
            <a:r>
              <a:rPr lang="en-US" altLang="ja-JP" sz="600" dirty="0">
                <a:latin typeface="ヒラギノ角ゴ Pro W6"/>
                <a:ea typeface="ヒラギノ角ゴ Pro W6"/>
                <a:cs typeface="ヒラギノ角ゴ Pro W6"/>
              </a:rPr>
              <a:t> □</a:t>
            </a:r>
            <a:r>
              <a:rPr lang="ja-JP" altLang="en-US" sz="600">
                <a:latin typeface="ヒラギノ角ゴ Pro W6"/>
                <a:ea typeface="ヒラギノ角ゴ Pro W6"/>
                <a:cs typeface="ヒラギノ角ゴ Pro W6"/>
              </a:rPr>
              <a:t>友人・知人</a:t>
            </a:r>
            <a:endParaRPr lang="en-US" altLang="ja-JP" sz="600" dirty="0">
              <a:latin typeface="ヒラギノ角ゴ Pro W6"/>
              <a:ea typeface="ヒラギノ角ゴ Pro W6"/>
              <a:cs typeface="ヒラギノ角ゴ Pro W6"/>
            </a:endParaRPr>
          </a:p>
          <a:p>
            <a:pPr>
              <a:lnSpc>
                <a:spcPct val="150000"/>
              </a:lnSpc>
            </a:pPr>
            <a:r>
              <a:rPr lang="en-US" altLang="ja-JP" sz="600" dirty="0">
                <a:latin typeface="ヒラギノ角ゴ Pro W6"/>
                <a:ea typeface="ヒラギノ角ゴ Pro W6"/>
                <a:cs typeface="ヒラギノ角ゴ Pro W6"/>
              </a:rPr>
              <a:t>□</a:t>
            </a:r>
            <a:r>
              <a:rPr lang="ja-JP" altLang="en-US" sz="600" dirty="0">
                <a:latin typeface="ヒラギノ角ゴ Pro W6"/>
                <a:ea typeface="ヒラギノ角ゴ Pro W6"/>
                <a:cs typeface="ヒラギノ角ゴ Pro W6"/>
              </a:rPr>
              <a:t>チラシ・パンフレット　</a:t>
            </a:r>
            <a:r>
              <a:rPr lang="en-US" altLang="ja-JP" sz="600" dirty="0">
                <a:latin typeface="ヒラギノ角ゴ Pro W6"/>
                <a:ea typeface="ヒラギノ角ゴ Pro W6"/>
                <a:cs typeface="ヒラギノ角ゴ Pro W6"/>
              </a:rPr>
              <a:t>□</a:t>
            </a:r>
            <a:r>
              <a:rPr lang="ja-JP" altLang="en-US" sz="600" dirty="0">
                <a:latin typeface="ヒラギノ角ゴ Pro W6"/>
                <a:ea typeface="ヒラギノ角ゴ Pro W6"/>
                <a:cs typeface="ヒラギノ角ゴ Pro W6"/>
              </a:rPr>
              <a:t>その他（　　　　　　　　　　　　　）</a:t>
            </a:r>
          </a:p>
        </p:txBody>
      </p:sp>
      <p:sp>
        <p:nvSpPr>
          <p:cNvPr id="39" name="正方形/長方形 38"/>
          <p:cNvSpPr/>
          <p:nvPr/>
        </p:nvSpPr>
        <p:spPr>
          <a:xfrm>
            <a:off x="4948591" y="3420944"/>
            <a:ext cx="4452066" cy="686055"/>
          </a:xfrm>
          <a:prstGeom prst="rect">
            <a:avLst/>
          </a:prstGeom>
          <a:no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335" name="テキスト ボックス 39"/>
          <p:cNvSpPr txBox="1">
            <a:spLocks noChangeArrowheads="1"/>
          </p:cNvSpPr>
          <p:nvPr/>
        </p:nvSpPr>
        <p:spPr bwMode="auto">
          <a:xfrm>
            <a:off x="4917681" y="3429368"/>
            <a:ext cx="556563" cy="200055"/>
          </a:xfrm>
          <a:prstGeom prst="rect">
            <a:avLst/>
          </a:prstGeom>
          <a:noFill/>
          <a:ln w="9525">
            <a:noFill/>
            <a:miter lim="800000"/>
            <a:headEnd/>
            <a:tailEnd/>
          </a:ln>
        </p:spPr>
        <p:txBody>
          <a:bodyPr wrap="none">
            <a:spAutoFit/>
          </a:bodyPr>
          <a:lstStyle/>
          <a:p>
            <a:r>
              <a:rPr lang="ja-JP" altLang="en-US" sz="700" dirty="0">
                <a:solidFill>
                  <a:srgbClr val="000000"/>
                </a:solidFill>
                <a:latin typeface="ヒラギノ角ゴ Pro W6"/>
                <a:ea typeface="ヒラギノ角ゴ Pro W6"/>
                <a:cs typeface="ヒラギノ角ゴ Pro W6"/>
              </a:rPr>
              <a:t>応募動機</a:t>
            </a:r>
          </a:p>
        </p:txBody>
      </p:sp>
      <p:sp>
        <p:nvSpPr>
          <p:cNvPr id="42" name="正方形/長方形 41"/>
          <p:cNvSpPr/>
          <p:nvPr/>
        </p:nvSpPr>
        <p:spPr>
          <a:xfrm>
            <a:off x="476548" y="949746"/>
            <a:ext cx="8924109" cy="730099"/>
          </a:xfrm>
          <a:prstGeom prst="rect">
            <a:avLst/>
          </a:prstGeom>
          <a:no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337" name="テキスト ボックス 42"/>
          <p:cNvSpPr txBox="1">
            <a:spLocks noChangeArrowheads="1"/>
          </p:cNvSpPr>
          <p:nvPr/>
        </p:nvSpPr>
        <p:spPr bwMode="auto">
          <a:xfrm>
            <a:off x="434420" y="981902"/>
            <a:ext cx="1555605" cy="200055"/>
          </a:xfrm>
          <a:prstGeom prst="rect">
            <a:avLst/>
          </a:prstGeom>
          <a:noFill/>
          <a:ln w="9525">
            <a:noFill/>
            <a:miter lim="800000"/>
            <a:headEnd/>
            <a:tailEnd/>
          </a:ln>
        </p:spPr>
        <p:txBody>
          <a:bodyPr wrap="none">
            <a:spAutoFit/>
          </a:bodyPr>
          <a:lstStyle/>
          <a:p>
            <a:r>
              <a:rPr lang="ja-JP" altLang="en-US" sz="700" dirty="0">
                <a:latin typeface="ヒラギノ角ゴ Pro W6"/>
                <a:ea typeface="ヒラギノ角ゴ Pro W6"/>
                <a:cs typeface="ヒラギノ角ゴ Pro W6"/>
              </a:rPr>
              <a:t>提案の概要（</a:t>
            </a:r>
            <a:r>
              <a:rPr lang="en-US" altLang="ja-JP" sz="700" dirty="0">
                <a:latin typeface="ヒラギノ角ゴ Pro W6"/>
                <a:ea typeface="ヒラギノ角ゴ Pro W6"/>
                <a:cs typeface="ヒラギノ角ゴ Pro W6"/>
              </a:rPr>
              <a:t>150〜200</a:t>
            </a:r>
            <a:r>
              <a:rPr lang="ja-JP" altLang="en-US" sz="700" dirty="0">
                <a:latin typeface="ヒラギノ角ゴ Pro W6"/>
                <a:ea typeface="ヒラギノ角ゴ Pro W6"/>
                <a:cs typeface="ヒラギノ角ゴ Pro W6"/>
              </a:rPr>
              <a:t>字程度）</a:t>
            </a:r>
            <a:endParaRPr lang="en-US" altLang="ja-JP" sz="700" dirty="0">
              <a:latin typeface="ヒラギノ角ゴ Pro W6"/>
              <a:ea typeface="ヒラギノ角ゴ Pro W6"/>
              <a:cs typeface="ヒラギノ角ゴ Pro W6"/>
            </a:endParaRPr>
          </a:p>
        </p:txBody>
      </p:sp>
      <p:sp>
        <p:nvSpPr>
          <p:cNvPr id="13338" name="テキスト ボックス 12"/>
          <p:cNvSpPr txBox="1">
            <a:spLocks noChangeArrowheads="1"/>
          </p:cNvSpPr>
          <p:nvPr/>
        </p:nvSpPr>
        <p:spPr bwMode="auto">
          <a:xfrm>
            <a:off x="445428" y="2114514"/>
            <a:ext cx="3673057" cy="200055"/>
          </a:xfrm>
          <a:prstGeom prst="rect">
            <a:avLst/>
          </a:prstGeom>
          <a:noFill/>
          <a:ln w="9525">
            <a:noFill/>
            <a:miter lim="800000"/>
            <a:headEnd/>
            <a:tailEnd/>
          </a:ln>
        </p:spPr>
        <p:txBody>
          <a:bodyPr wrap="none">
            <a:spAutoFit/>
          </a:bodyPr>
          <a:lstStyle/>
          <a:p>
            <a:r>
              <a:rPr lang="en-US" altLang="ja-JP" sz="700" dirty="0">
                <a:solidFill>
                  <a:srgbClr val="000000"/>
                </a:solidFill>
                <a:latin typeface="ヒラギノ角ゴ Pro W6"/>
                <a:ea typeface="ヒラギノ角ゴ Pro W6"/>
                <a:cs typeface="ヒラギノ角ゴ Pro W6"/>
              </a:rPr>
              <a:t>※</a:t>
            </a:r>
            <a:r>
              <a:rPr lang="ja-JP" altLang="en-US" sz="700" dirty="0">
                <a:solidFill>
                  <a:srgbClr val="000000"/>
                </a:solidFill>
                <a:latin typeface="ヒラギノ角ゴ Pro W6"/>
                <a:ea typeface="ヒラギノ角ゴ Pro W6"/>
                <a:cs typeface="ヒラギノ角ゴ Pro W6"/>
              </a:rPr>
              <a:t>グループ応募・連名応募の場合　（代表者名：　　　　　　　　　　　　　　　　）</a:t>
            </a:r>
          </a:p>
        </p:txBody>
      </p:sp>
      <p:sp>
        <p:nvSpPr>
          <p:cNvPr id="2" name="テキスト ボックス 1">
            <a:extLst>
              <a:ext uri="{FF2B5EF4-FFF2-40B4-BE49-F238E27FC236}">
                <a16:creationId xmlns:a16="http://schemas.microsoft.com/office/drawing/2014/main" id="{68EEDB40-1DD9-4173-9B5E-E1564B5073C7}"/>
              </a:ext>
            </a:extLst>
          </p:cNvPr>
          <p:cNvSpPr txBox="1"/>
          <p:nvPr/>
        </p:nvSpPr>
        <p:spPr>
          <a:xfrm>
            <a:off x="2945273" y="1843950"/>
            <a:ext cx="287258" cy="215444"/>
          </a:xfrm>
          <a:prstGeom prst="rect">
            <a:avLst/>
          </a:prstGeom>
          <a:noFill/>
        </p:spPr>
        <p:txBody>
          <a:bodyPr wrap="none" rtlCol="0">
            <a:spAutoFit/>
          </a:bodyPr>
          <a:lstStyle/>
          <a:p>
            <a:r>
              <a:rPr kumimoji="1" lang="ja-JP" altLang="en-US" sz="800" dirty="0"/>
              <a:t>印</a:t>
            </a:r>
          </a:p>
        </p:txBody>
      </p:sp>
      <p:sp>
        <p:nvSpPr>
          <p:cNvPr id="29" name="テキスト ボックス 28">
            <a:extLst>
              <a:ext uri="{FF2B5EF4-FFF2-40B4-BE49-F238E27FC236}">
                <a16:creationId xmlns:a16="http://schemas.microsoft.com/office/drawing/2014/main" id="{C9772933-946B-40BA-9EE4-33B0E234FDE1}"/>
              </a:ext>
            </a:extLst>
          </p:cNvPr>
          <p:cNvSpPr txBox="1"/>
          <p:nvPr/>
        </p:nvSpPr>
        <p:spPr>
          <a:xfrm>
            <a:off x="3577733" y="2085875"/>
            <a:ext cx="287258" cy="215444"/>
          </a:xfrm>
          <a:prstGeom prst="rect">
            <a:avLst/>
          </a:prstGeom>
          <a:noFill/>
        </p:spPr>
        <p:txBody>
          <a:bodyPr wrap="none" rtlCol="0">
            <a:spAutoFit/>
          </a:bodyPr>
          <a:lstStyle/>
          <a:p>
            <a:r>
              <a:rPr kumimoji="1" lang="ja-JP" altLang="en-US" sz="800" dirty="0"/>
              <a:t>印</a:t>
            </a:r>
          </a:p>
        </p:txBody>
      </p:sp>
      <p:sp>
        <p:nvSpPr>
          <p:cNvPr id="3" name="テキスト ボックス 2">
            <a:extLst>
              <a:ext uri="{FF2B5EF4-FFF2-40B4-BE49-F238E27FC236}">
                <a16:creationId xmlns:a16="http://schemas.microsoft.com/office/drawing/2014/main" id="{1AC3C445-EFB9-43E1-8400-85DA54C3C2F7}"/>
              </a:ext>
            </a:extLst>
          </p:cNvPr>
          <p:cNvSpPr txBox="1"/>
          <p:nvPr/>
        </p:nvSpPr>
        <p:spPr>
          <a:xfrm>
            <a:off x="3392479" y="1750922"/>
            <a:ext cx="1522569" cy="369332"/>
          </a:xfrm>
          <a:prstGeom prst="rect">
            <a:avLst/>
          </a:prstGeom>
          <a:noFill/>
        </p:spPr>
        <p:txBody>
          <a:bodyPr wrap="square" rtlCol="0">
            <a:spAutoFit/>
          </a:bodyPr>
          <a:lstStyle/>
          <a:p>
            <a:r>
              <a:rPr kumimoji="1" lang="ja-JP" altLang="en-US" sz="600" dirty="0">
                <a:latin typeface="Hiragino Kaku Gothic Pro W3" panose="020B0300000000000000" pitchFamily="34" charset="-128"/>
                <a:ea typeface="Hiragino Kaku Gothic Pro W3" panose="020B0300000000000000" pitchFamily="34" charset="-128"/>
              </a:rPr>
              <a:t>受賞後の賞金の支払に必要であるため、</a:t>
            </a:r>
            <a:endParaRPr kumimoji="1" lang="en-US" altLang="ja-JP" sz="600" dirty="0">
              <a:latin typeface="Hiragino Kaku Gothic Pro W3" panose="020B0300000000000000" pitchFamily="34" charset="-128"/>
              <a:ea typeface="Hiragino Kaku Gothic Pro W3" panose="020B0300000000000000" pitchFamily="34" charset="-128"/>
            </a:endParaRPr>
          </a:p>
          <a:p>
            <a:r>
              <a:rPr kumimoji="1" lang="ja-JP" altLang="en-US" sz="600" dirty="0">
                <a:latin typeface="Hiragino Kaku Gothic Pro W3" panose="020B0300000000000000" pitchFamily="34" charset="-128"/>
                <a:ea typeface="Hiragino Kaku Gothic Pro W3" panose="020B0300000000000000" pitchFamily="34" charset="-128"/>
              </a:rPr>
              <a:t>提案者個人</a:t>
            </a:r>
            <a:r>
              <a:rPr lang="ja-JP" altLang="en-US" sz="600" dirty="0">
                <a:latin typeface="Hiragino Kaku Gothic Pro W3" panose="020B0300000000000000" pitchFamily="34" charset="-128"/>
                <a:ea typeface="Hiragino Kaku Gothic Pro W3" panose="020B0300000000000000" pitchFamily="34" charset="-128"/>
              </a:rPr>
              <a:t>又はグループ代表者</a:t>
            </a:r>
            <a:r>
              <a:rPr kumimoji="1" lang="ja-JP" altLang="en-US" sz="600" dirty="0">
                <a:latin typeface="Hiragino Kaku Gothic Pro W3" panose="020B0300000000000000" pitchFamily="34" charset="-128"/>
                <a:ea typeface="Hiragino Kaku Gothic Pro W3" panose="020B0300000000000000" pitchFamily="34" charset="-128"/>
              </a:rPr>
              <a:t>の押印を忘れないようにしてください。</a:t>
            </a:r>
          </a:p>
        </p:txBody>
      </p:sp>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9752" y="5704840"/>
            <a:ext cx="1141694" cy="898725"/>
          </a:xfrm>
          <a:prstGeom prst="rect">
            <a:avLst/>
          </a:prstGeom>
        </p:spPr>
      </p:pic>
      <p:sp>
        <p:nvSpPr>
          <p:cNvPr id="31" name="正方形/長方形 30">
            <a:extLst>
              <a:ext uri="{FF2B5EF4-FFF2-40B4-BE49-F238E27FC236}">
                <a16:creationId xmlns:a16="http://schemas.microsoft.com/office/drawing/2014/main" id="{33C7B6DB-FD04-4E43-A618-1E0C2E75C9AC}"/>
              </a:ext>
            </a:extLst>
          </p:cNvPr>
          <p:cNvSpPr/>
          <p:nvPr/>
        </p:nvSpPr>
        <p:spPr>
          <a:xfrm>
            <a:off x="7927912" y="88936"/>
            <a:ext cx="1472745" cy="338759"/>
          </a:xfrm>
          <a:prstGeom prst="rect">
            <a:avLst/>
          </a:prstGeom>
          <a:no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2" name="正方形/長方形 31">
            <a:extLst>
              <a:ext uri="{FF2B5EF4-FFF2-40B4-BE49-F238E27FC236}">
                <a16:creationId xmlns:a16="http://schemas.microsoft.com/office/drawing/2014/main" id="{21F0677F-00D3-9D47-93B2-FBAEC43AA86F}"/>
              </a:ext>
            </a:extLst>
          </p:cNvPr>
          <p:cNvSpPr/>
          <p:nvPr/>
        </p:nvSpPr>
        <p:spPr>
          <a:xfrm>
            <a:off x="6776909" y="85549"/>
            <a:ext cx="1151003" cy="335676"/>
          </a:xfrm>
          <a:prstGeom prst="rect">
            <a:avLst/>
          </a:prstGeom>
          <a:no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4" name="テキスト ボックス 8">
            <a:extLst>
              <a:ext uri="{FF2B5EF4-FFF2-40B4-BE49-F238E27FC236}">
                <a16:creationId xmlns:a16="http://schemas.microsoft.com/office/drawing/2014/main" id="{97FE055D-9FD4-9C4B-85A9-B77DDBFDE8D8}"/>
              </a:ext>
            </a:extLst>
          </p:cNvPr>
          <p:cNvSpPr txBox="1">
            <a:spLocks noChangeArrowheads="1"/>
          </p:cNvSpPr>
          <p:nvPr/>
        </p:nvSpPr>
        <p:spPr bwMode="auto">
          <a:xfrm>
            <a:off x="6747143" y="182638"/>
            <a:ext cx="1363631" cy="200055"/>
          </a:xfrm>
          <a:prstGeom prst="rect">
            <a:avLst/>
          </a:prstGeom>
          <a:noFill/>
          <a:ln w="9525">
            <a:noFill/>
            <a:miter lim="800000"/>
            <a:headEnd/>
            <a:tailEnd/>
          </a:ln>
        </p:spPr>
        <p:txBody>
          <a:bodyPr wrap="square">
            <a:spAutoFit/>
          </a:bodyPr>
          <a:lstStyle/>
          <a:p>
            <a:r>
              <a:rPr lang="en-US" altLang="ja-JP" sz="700" dirty="0">
                <a:latin typeface="ヒラギノ角ゴ Pro W6"/>
                <a:ea typeface="ヒラギノ角ゴ Pro W6"/>
                <a:cs typeface="ヒラギノ角ゴ Pro W6"/>
              </a:rPr>
              <a:t>※ </a:t>
            </a:r>
            <a:r>
              <a:rPr lang="ja-JP" altLang="en-US" sz="700">
                <a:latin typeface="ヒラギノ角ゴ Pro W6"/>
                <a:ea typeface="ヒラギノ角ゴ Pro W6"/>
                <a:cs typeface="ヒラギノ角ゴ Pro W6"/>
              </a:rPr>
              <a:t>受付番号（主催者記入）</a:t>
            </a:r>
          </a:p>
        </p:txBody>
      </p:sp>
      <p:sp>
        <p:nvSpPr>
          <p:cNvPr id="35" name="正方形/長方形 34">
            <a:extLst>
              <a:ext uri="{FF2B5EF4-FFF2-40B4-BE49-F238E27FC236}">
                <a16:creationId xmlns:a16="http://schemas.microsoft.com/office/drawing/2014/main" id="{15430D57-3B59-CA4D-9080-8CED5B198EBA}"/>
              </a:ext>
            </a:extLst>
          </p:cNvPr>
          <p:cNvSpPr/>
          <p:nvPr/>
        </p:nvSpPr>
        <p:spPr>
          <a:xfrm>
            <a:off x="4947843" y="4105101"/>
            <a:ext cx="4452820" cy="656480"/>
          </a:xfrm>
          <a:prstGeom prst="rect">
            <a:avLst/>
          </a:prstGeom>
          <a:no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7" name="正方形/長方形 36">
            <a:extLst>
              <a:ext uri="{FF2B5EF4-FFF2-40B4-BE49-F238E27FC236}">
                <a16:creationId xmlns:a16="http://schemas.microsoft.com/office/drawing/2014/main" id="{166A2AE9-5A7C-2A47-9EF0-63389A0D16AB}"/>
              </a:ext>
            </a:extLst>
          </p:cNvPr>
          <p:cNvSpPr/>
          <p:nvPr/>
        </p:nvSpPr>
        <p:spPr>
          <a:xfrm>
            <a:off x="476548" y="3653669"/>
            <a:ext cx="4408645" cy="558050"/>
          </a:xfrm>
          <a:prstGeom prst="rect">
            <a:avLst/>
          </a:prstGeom>
          <a:no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 name="テキスト ボックス 8">
            <a:extLst>
              <a:ext uri="{FF2B5EF4-FFF2-40B4-BE49-F238E27FC236}">
                <a16:creationId xmlns:a16="http://schemas.microsoft.com/office/drawing/2014/main" id="{B2E9029B-8BC6-5E4F-9711-33A94AEEAF45}"/>
              </a:ext>
            </a:extLst>
          </p:cNvPr>
          <p:cNvSpPr txBox="1"/>
          <p:nvPr/>
        </p:nvSpPr>
        <p:spPr>
          <a:xfrm>
            <a:off x="406760" y="3440212"/>
            <a:ext cx="3159839" cy="215444"/>
          </a:xfrm>
          <a:prstGeom prst="rect">
            <a:avLst/>
          </a:prstGeom>
          <a:noFill/>
        </p:spPr>
        <p:txBody>
          <a:bodyPr wrap="none" rtlCol="0">
            <a:spAutoFit/>
          </a:bodyPr>
          <a:lstStyle/>
          <a:p>
            <a:r>
              <a:rPr kumimoji="1" lang="ja-JP" altLang="en-US" sz="800">
                <a:latin typeface="Hiragino Kaku Gothic Pro W6" panose="020B0300000000000000" pitchFamily="34" charset="-128"/>
                <a:ea typeface="Hiragino Kaku Gothic Pro W6" panose="020B0300000000000000" pitchFamily="34" charset="-128"/>
              </a:rPr>
              <a:t>グループ応募または活動名がある場合、以下もご記入ください。</a:t>
            </a:r>
          </a:p>
        </p:txBody>
      </p:sp>
      <p:sp>
        <p:nvSpPr>
          <p:cNvPr id="41" name="テキスト ボックス 40">
            <a:extLst>
              <a:ext uri="{FF2B5EF4-FFF2-40B4-BE49-F238E27FC236}">
                <a16:creationId xmlns:a16="http://schemas.microsoft.com/office/drawing/2014/main" id="{7E017D8C-71E1-2D45-B847-7EB1A22EF8CD}"/>
              </a:ext>
            </a:extLst>
          </p:cNvPr>
          <p:cNvSpPr txBox="1"/>
          <p:nvPr/>
        </p:nvSpPr>
        <p:spPr>
          <a:xfrm>
            <a:off x="410105" y="3685142"/>
            <a:ext cx="1696298" cy="215444"/>
          </a:xfrm>
          <a:prstGeom prst="rect">
            <a:avLst/>
          </a:prstGeom>
          <a:noFill/>
        </p:spPr>
        <p:txBody>
          <a:bodyPr wrap="none" rtlCol="0">
            <a:spAutoFit/>
          </a:bodyPr>
          <a:lstStyle/>
          <a:p>
            <a:r>
              <a:rPr kumimoji="1" lang="ja-JP" altLang="en-US" sz="800">
                <a:latin typeface="Hiragino Kaku Gothic Pro W6" panose="020B0300000000000000" pitchFamily="34" charset="-128"/>
                <a:ea typeface="Hiragino Kaku Gothic Pro W6" panose="020B0300000000000000" pitchFamily="34" charset="-128"/>
              </a:rPr>
              <a:t>グループ名／活動名</a:t>
            </a:r>
            <a:r>
              <a:rPr kumimoji="1" lang="en-US" altLang="ja-JP" sz="800" dirty="0">
                <a:latin typeface="Hiragino Kaku Gothic Pro W6" panose="020B0300000000000000" pitchFamily="34" charset="-128"/>
                <a:ea typeface="Hiragino Kaku Gothic Pro W6" panose="020B0300000000000000" pitchFamily="34" charset="-128"/>
              </a:rPr>
              <a:t> (</a:t>
            </a:r>
            <a:r>
              <a:rPr kumimoji="1" lang="ja-JP" altLang="en-US" sz="800">
                <a:latin typeface="Hiragino Kaku Gothic Pro W6" panose="020B0300000000000000" pitchFamily="34" charset="-128"/>
                <a:ea typeface="Hiragino Kaku Gothic Pro W6" panose="020B0300000000000000" pitchFamily="34" charset="-128"/>
              </a:rPr>
              <a:t>フリガナ）</a:t>
            </a:r>
          </a:p>
        </p:txBody>
      </p:sp>
      <p:sp>
        <p:nvSpPr>
          <p:cNvPr id="43" name="テキスト ボックス 42">
            <a:extLst>
              <a:ext uri="{FF2B5EF4-FFF2-40B4-BE49-F238E27FC236}">
                <a16:creationId xmlns:a16="http://schemas.microsoft.com/office/drawing/2014/main" id="{9F78AE91-6DE7-F744-BAC6-E4AAD7893EC4}"/>
              </a:ext>
            </a:extLst>
          </p:cNvPr>
          <p:cNvSpPr txBox="1"/>
          <p:nvPr/>
        </p:nvSpPr>
        <p:spPr>
          <a:xfrm>
            <a:off x="421595" y="5162867"/>
            <a:ext cx="389161" cy="215444"/>
          </a:xfrm>
          <a:prstGeom prst="rect">
            <a:avLst/>
          </a:prstGeom>
          <a:noFill/>
        </p:spPr>
        <p:txBody>
          <a:bodyPr wrap="square" rtlCol="0">
            <a:spAutoFit/>
          </a:bodyPr>
          <a:lstStyle/>
          <a:p>
            <a:r>
              <a:rPr kumimoji="1" lang="ja-JP" altLang="en-US" sz="800">
                <a:latin typeface="Hiragino Kaku Gothic Pro W6" panose="020B0300000000000000" pitchFamily="34" charset="-128"/>
                <a:ea typeface="Hiragino Kaku Gothic Pro W6" panose="020B0300000000000000" pitchFamily="34" charset="-128"/>
              </a:rPr>
              <a:t>人数</a:t>
            </a:r>
          </a:p>
        </p:txBody>
      </p:sp>
      <p:sp>
        <p:nvSpPr>
          <p:cNvPr id="44" name="テキスト ボックス 43">
            <a:extLst>
              <a:ext uri="{FF2B5EF4-FFF2-40B4-BE49-F238E27FC236}">
                <a16:creationId xmlns:a16="http://schemas.microsoft.com/office/drawing/2014/main" id="{3EE5273C-BD6C-F240-9C18-9A136A1B132F}"/>
              </a:ext>
            </a:extLst>
          </p:cNvPr>
          <p:cNvSpPr txBox="1"/>
          <p:nvPr/>
        </p:nvSpPr>
        <p:spPr>
          <a:xfrm>
            <a:off x="1633877" y="5162867"/>
            <a:ext cx="1019695" cy="215444"/>
          </a:xfrm>
          <a:prstGeom prst="rect">
            <a:avLst/>
          </a:prstGeom>
          <a:noFill/>
        </p:spPr>
        <p:txBody>
          <a:bodyPr wrap="square" rtlCol="0">
            <a:spAutoFit/>
          </a:bodyPr>
          <a:lstStyle/>
          <a:p>
            <a:r>
              <a:rPr kumimoji="1" lang="ja-JP" altLang="en-US" sz="800">
                <a:latin typeface="Hiragino Kaku Gothic Pro W6" panose="020B0300000000000000" pitchFamily="34" charset="-128"/>
                <a:ea typeface="Hiragino Kaku Gothic Pro W6" panose="020B0300000000000000" pitchFamily="34" charset="-128"/>
              </a:rPr>
              <a:t>人（代表者含む）</a:t>
            </a:r>
          </a:p>
        </p:txBody>
      </p:sp>
      <p:sp>
        <p:nvSpPr>
          <p:cNvPr id="45" name="テキスト ボックス 44">
            <a:extLst>
              <a:ext uri="{FF2B5EF4-FFF2-40B4-BE49-F238E27FC236}">
                <a16:creationId xmlns:a16="http://schemas.microsoft.com/office/drawing/2014/main" id="{3BC8DF53-A377-AE40-958C-84FF9596DC9F}"/>
              </a:ext>
            </a:extLst>
          </p:cNvPr>
          <p:cNvSpPr txBox="1"/>
          <p:nvPr/>
        </p:nvSpPr>
        <p:spPr>
          <a:xfrm>
            <a:off x="421595" y="4263527"/>
            <a:ext cx="2407432" cy="215444"/>
          </a:xfrm>
          <a:prstGeom prst="rect">
            <a:avLst/>
          </a:prstGeom>
          <a:noFill/>
        </p:spPr>
        <p:txBody>
          <a:bodyPr wrap="square" rtlCol="0">
            <a:spAutoFit/>
          </a:bodyPr>
          <a:lstStyle/>
          <a:p>
            <a:r>
              <a:rPr kumimoji="1" lang="ja-JP" altLang="en-US" sz="800">
                <a:latin typeface="Hiragino Kaku Gothic Pro W6" panose="020B0300000000000000" pitchFamily="34" charset="-128"/>
                <a:ea typeface="Hiragino Kaku Gothic Pro W6" panose="020B0300000000000000" pitchFamily="34" charset="-128"/>
              </a:rPr>
              <a:t>共同制作者の氏名／フリガナ（代表者除く）</a:t>
            </a:r>
          </a:p>
        </p:txBody>
      </p:sp>
      <p:sp>
        <p:nvSpPr>
          <p:cNvPr id="46" name="テキスト ボックス 45">
            <a:extLst>
              <a:ext uri="{FF2B5EF4-FFF2-40B4-BE49-F238E27FC236}">
                <a16:creationId xmlns:a16="http://schemas.microsoft.com/office/drawing/2014/main" id="{4A7D0C8B-B107-2949-8D15-733D06C590FB}"/>
              </a:ext>
            </a:extLst>
          </p:cNvPr>
          <p:cNvSpPr txBox="1"/>
          <p:nvPr/>
        </p:nvSpPr>
        <p:spPr>
          <a:xfrm>
            <a:off x="2579942" y="5168254"/>
            <a:ext cx="2407432" cy="276999"/>
          </a:xfrm>
          <a:prstGeom prst="rect">
            <a:avLst/>
          </a:prstGeom>
          <a:noFill/>
        </p:spPr>
        <p:txBody>
          <a:bodyPr wrap="square" rtlCol="0">
            <a:spAutoFit/>
          </a:bodyPr>
          <a:lstStyle/>
          <a:p>
            <a:r>
              <a:rPr kumimoji="1" lang="en-US" altLang="ja-JP" sz="600" dirty="0">
                <a:latin typeface="Hiragino Kaku Gothic Pro W3" panose="020B0300000000000000" pitchFamily="34" charset="-128"/>
                <a:ea typeface="Hiragino Kaku Gothic Pro W3" panose="020B0300000000000000" pitchFamily="34" charset="-128"/>
              </a:rPr>
              <a:t>※ </a:t>
            </a:r>
            <a:r>
              <a:rPr kumimoji="1" lang="ja-JP" altLang="en-US" sz="600">
                <a:latin typeface="Hiragino Kaku Gothic Pro W3" panose="020B0300000000000000" pitchFamily="34" charset="-128"/>
                <a:ea typeface="Hiragino Kaku Gothic Pro W3" panose="020B0300000000000000" pitchFamily="34" charset="-128"/>
              </a:rPr>
              <a:t>応募にあたっての確認事項や個人情報の利用及び提供につき共同制作者から同意を得た上でご記入ください。</a:t>
            </a:r>
          </a:p>
        </p:txBody>
      </p:sp>
      <p:sp>
        <p:nvSpPr>
          <p:cNvPr id="47" name="テキスト ボックス 46">
            <a:extLst>
              <a:ext uri="{FF2B5EF4-FFF2-40B4-BE49-F238E27FC236}">
                <a16:creationId xmlns:a16="http://schemas.microsoft.com/office/drawing/2014/main" id="{E1228022-F6F6-CC46-B051-411B50EE0531}"/>
              </a:ext>
            </a:extLst>
          </p:cNvPr>
          <p:cNvSpPr txBox="1"/>
          <p:nvPr/>
        </p:nvSpPr>
        <p:spPr>
          <a:xfrm>
            <a:off x="4956141" y="4791115"/>
            <a:ext cx="4347899" cy="307777"/>
          </a:xfrm>
          <a:prstGeom prst="rect">
            <a:avLst/>
          </a:prstGeom>
          <a:noFill/>
        </p:spPr>
        <p:txBody>
          <a:bodyPr wrap="square" rtlCol="0">
            <a:spAutoFit/>
          </a:bodyPr>
          <a:lstStyle/>
          <a:p>
            <a:r>
              <a:rPr kumimoji="1" lang="ja-JP" altLang="en-US" sz="700" b="1">
                <a:latin typeface="Hiragino Kaku Gothic Pro W6" panose="020B0300000000000000" pitchFamily="34" charset="-128"/>
                <a:ea typeface="Hiragino Kaku Gothic Pro W6" panose="020B0300000000000000" pitchFamily="34" charset="-128"/>
              </a:rPr>
              <a:t>過去に東京ビジネスデザインアワードに応募されたことはありますか？ある場合は、直近で該当する年</a:t>
            </a:r>
            <a:r>
              <a:rPr lang="ja-JP" altLang="en-US" sz="700" b="1">
                <a:latin typeface="Hiragino Kaku Gothic Pro W6" panose="020B0300000000000000" pitchFamily="34" charset="-128"/>
                <a:ea typeface="Hiragino Kaku Gothic Pro W6" panose="020B0300000000000000" pitchFamily="34" charset="-128"/>
              </a:rPr>
              <a:t>度をご記入ください。</a:t>
            </a:r>
            <a:endParaRPr kumimoji="1" lang="en-US" altLang="ja-JP" sz="700" b="1" dirty="0">
              <a:latin typeface="Hiragino Kaku Gothic Pro W6" panose="020B0300000000000000" pitchFamily="34" charset="-128"/>
              <a:ea typeface="Hiragino Kaku Gothic Pro W6" panose="020B0300000000000000" pitchFamily="34" charset="-128"/>
            </a:endParaRPr>
          </a:p>
        </p:txBody>
      </p:sp>
      <p:sp>
        <p:nvSpPr>
          <p:cNvPr id="48" name="テキスト ボックス 47">
            <a:extLst>
              <a:ext uri="{FF2B5EF4-FFF2-40B4-BE49-F238E27FC236}">
                <a16:creationId xmlns:a16="http://schemas.microsoft.com/office/drawing/2014/main" id="{A7893BC4-8384-1749-9C69-0D1337FEE517}"/>
              </a:ext>
            </a:extLst>
          </p:cNvPr>
          <p:cNvSpPr txBox="1"/>
          <p:nvPr/>
        </p:nvSpPr>
        <p:spPr>
          <a:xfrm>
            <a:off x="4936284" y="5080103"/>
            <a:ext cx="4418847" cy="307777"/>
          </a:xfrm>
          <a:prstGeom prst="rect">
            <a:avLst/>
          </a:prstGeom>
          <a:noFill/>
        </p:spPr>
        <p:txBody>
          <a:bodyPr wrap="square" rtlCol="0">
            <a:spAutoFit/>
          </a:bodyPr>
          <a:lstStyle/>
          <a:p>
            <a:r>
              <a:rPr kumimoji="1" lang="ja-JP" altLang="en-US" sz="700" b="1" dirty="0">
                <a:latin typeface="Hiragino Kaku Gothic Pro W6" panose="020B0300000000000000" pitchFamily="34" charset="-128"/>
                <a:ea typeface="Hiragino Kaku Gothic Pro W6" panose="020B0300000000000000" pitchFamily="34" charset="-128"/>
              </a:rPr>
              <a:t>□応募したことがない</a:t>
            </a:r>
            <a:endParaRPr kumimoji="1" lang="en-US" altLang="ja-JP" sz="700" b="1" dirty="0">
              <a:latin typeface="Hiragino Kaku Gothic Pro W6" panose="020B0300000000000000" pitchFamily="34" charset="-128"/>
              <a:ea typeface="Hiragino Kaku Gothic Pro W6" panose="020B0300000000000000" pitchFamily="34" charset="-128"/>
            </a:endParaRPr>
          </a:p>
          <a:p>
            <a:r>
              <a:rPr lang="ja-JP" altLang="en-US" sz="700" b="1">
                <a:latin typeface="Hiragino Kaku Gothic Pro W6" panose="020B0300000000000000" pitchFamily="34" charset="-128"/>
                <a:ea typeface="Hiragino Kaku Gothic Pro W6" panose="020B0300000000000000" pitchFamily="34" charset="-128"/>
              </a:rPr>
              <a:t>□応募したことがある（　該当年度　　　　　　　　　　　　　　　　　　　　　　　　　　　　　）</a:t>
            </a:r>
            <a:endParaRPr lang="en-US" altLang="ja-JP" sz="700" b="1" dirty="0">
              <a:latin typeface="Hiragino Kaku Gothic Pro W6" panose="020B0300000000000000" pitchFamily="34" charset="-128"/>
              <a:ea typeface="Hiragino Kaku Gothic Pro W6" panose="020B0300000000000000" pitchFamily="34" charset="-128"/>
            </a:endParaRPr>
          </a:p>
        </p:txBody>
      </p:sp>
      <p:sp>
        <p:nvSpPr>
          <p:cNvPr id="49" name="テキスト ボックス 48">
            <a:extLst>
              <a:ext uri="{FF2B5EF4-FFF2-40B4-BE49-F238E27FC236}">
                <a16:creationId xmlns:a16="http://schemas.microsoft.com/office/drawing/2014/main" id="{6928C223-1572-0D43-9EDF-A3B438E6484A}"/>
              </a:ext>
            </a:extLst>
          </p:cNvPr>
          <p:cNvSpPr txBox="1"/>
          <p:nvPr/>
        </p:nvSpPr>
        <p:spPr>
          <a:xfrm>
            <a:off x="4956141" y="5429294"/>
            <a:ext cx="4347899" cy="307777"/>
          </a:xfrm>
          <a:prstGeom prst="rect">
            <a:avLst/>
          </a:prstGeom>
          <a:noFill/>
        </p:spPr>
        <p:txBody>
          <a:bodyPr wrap="square" rtlCol="0">
            <a:spAutoFit/>
          </a:bodyPr>
          <a:lstStyle/>
          <a:p>
            <a:r>
              <a:rPr kumimoji="1" lang="ja-JP" altLang="en-US" sz="700" b="1" dirty="0">
                <a:latin typeface="Hiragino Kaku Gothic Pro W6" panose="020B0300000000000000" pitchFamily="34" charset="-128"/>
                <a:ea typeface="Hiragino Kaku Gothic Pro W6" panose="020B0300000000000000" pitchFamily="34" charset="-128"/>
              </a:rPr>
              <a:t>東京ビジネスデザインアワードに応募されたことがあり</a:t>
            </a:r>
            <a:r>
              <a:rPr lang="ja-JP" altLang="en-US" sz="700" b="1" dirty="0">
                <a:latin typeface="Hiragino Kaku Gothic Pro W6" panose="020B0300000000000000" pitchFamily="34" charset="-128"/>
                <a:ea typeface="Hiragino Kaku Gothic Pro W6" panose="020B0300000000000000" pitchFamily="34" charset="-128"/>
              </a:rPr>
              <a:t>、「提案最終審査（公開プレゼンテーション審査）」に進出したことがある場合は、</a:t>
            </a:r>
            <a:r>
              <a:rPr lang="ja-JP" altLang="en-US" sz="700" b="1">
                <a:latin typeface="Hiragino Kaku Gothic Pro W6" panose="020B0300000000000000" pitchFamily="34" charset="-128"/>
                <a:ea typeface="Hiragino Kaku Gothic Pro W6" panose="020B0300000000000000" pitchFamily="34" charset="-128"/>
              </a:rPr>
              <a:t>該当する年度をご記入ください。</a:t>
            </a:r>
            <a:endParaRPr kumimoji="1" lang="en-US" altLang="ja-JP" sz="700" b="1" dirty="0">
              <a:latin typeface="Hiragino Kaku Gothic Pro W6" panose="020B0300000000000000" pitchFamily="34" charset="-128"/>
              <a:ea typeface="Hiragino Kaku Gothic Pro W6" panose="020B0300000000000000" pitchFamily="34" charset="-128"/>
            </a:endParaRPr>
          </a:p>
        </p:txBody>
      </p:sp>
      <p:sp>
        <p:nvSpPr>
          <p:cNvPr id="51" name="正方形/長方形 50">
            <a:extLst>
              <a:ext uri="{FF2B5EF4-FFF2-40B4-BE49-F238E27FC236}">
                <a16:creationId xmlns:a16="http://schemas.microsoft.com/office/drawing/2014/main" id="{0A5650E7-DDED-C340-9FE5-2F72159794E0}"/>
              </a:ext>
            </a:extLst>
          </p:cNvPr>
          <p:cNvSpPr/>
          <p:nvPr/>
        </p:nvSpPr>
        <p:spPr>
          <a:xfrm>
            <a:off x="476548" y="4216658"/>
            <a:ext cx="4408645" cy="902049"/>
          </a:xfrm>
          <a:prstGeom prst="rect">
            <a:avLst/>
          </a:prstGeom>
          <a:no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2" name="正方形/長方形 51">
            <a:extLst>
              <a:ext uri="{FF2B5EF4-FFF2-40B4-BE49-F238E27FC236}">
                <a16:creationId xmlns:a16="http://schemas.microsoft.com/office/drawing/2014/main" id="{7A364D2F-CA27-024E-AA4C-0E4FDFE7AE9E}"/>
              </a:ext>
            </a:extLst>
          </p:cNvPr>
          <p:cNvSpPr/>
          <p:nvPr/>
        </p:nvSpPr>
        <p:spPr>
          <a:xfrm>
            <a:off x="4947844" y="4760741"/>
            <a:ext cx="4452820" cy="636099"/>
          </a:xfrm>
          <a:prstGeom prst="rect">
            <a:avLst/>
          </a:prstGeom>
          <a:no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3" name="正方形/長方形 52">
            <a:extLst>
              <a:ext uri="{FF2B5EF4-FFF2-40B4-BE49-F238E27FC236}">
                <a16:creationId xmlns:a16="http://schemas.microsoft.com/office/drawing/2014/main" id="{655A8C96-B72E-2C43-9C00-4440E12D026C}"/>
              </a:ext>
            </a:extLst>
          </p:cNvPr>
          <p:cNvSpPr/>
          <p:nvPr/>
        </p:nvSpPr>
        <p:spPr>
          <a:xfrm>
            <a:off x="4947844" y="5396840"/>
            <a:ext cx="4452820" cy="552788"/>
          </a:xfrm>
          <a:prstGeom prst="rect">
            <a:avLst/>
          </a:prstGeom>
          <a:no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4" name="テキスト ボックス 14">
            <a:extLst>
              <a:ext uri="{FF2B5EF4-FFF2-40B4-BE49-F238E27FC236}">
                <a16:creationId xmlns:a16="http://schemas.microsoft.com/office/drawing/2014/main" id="{B8CB29A4-231A-EC4F-8E0B-1C32C3A9C6B7}"/>
              </a:ext>
            </a:extLst>
          </p:cNvPr>
          <p:cNvSpPr txBox="1">
            <a:spLocks noChangeArrowheads="1"/>
          </p:cNvSpPr>
          <p:nvPr/>
        </p:nvSpPr>
        <p:spPr bwMode="auto">
          <a:xfrm>
            <a:off x="7869153" y="1690512"/>
            <a:ext cx="364202" cy="200055"/>
          </a:xfrm>
          <a:prstGeom prst="rect">
            <a:avLst/>
          </a:prstGeom>
          <a:noFill/>
          <a:ln w="9525">
            <a:noFill/>
            <a:miter lim="800000"/>
            <a:headEnd/>
            <a:tailEnd/>
          </a:ln>
        </p:spPr>
        <p:txBody>
          <a:bodyPr wrap="none">
            <a:spAutoFit/>
          </a:bodyPr>
          <a:lstStyle/>
          <a:p>
            <a:r>
              <a:rPr lang="ja-JP" altLang="en-US" sz="700">
                <a:latin typeface="ヒラギノ角ゴ Pro W6"/>
                <a:ea typeface="ヒラギノ角ゴ Pro W6"/>
                <a:cs typeface="ヒラギノ角ゴ Pro W6"/>
              </a:rPr>
              <a:t>年齢</a:t>
            </a:r>
          </a:p>
        </p:txBody>
      </p:sp>
      <p:sp>
        <p:nvSpPr>
          <p:cNvPr id="56" name="テキスト ボックス 55">
            <a:extLst>
              <a:ext uri="{FF2B5EF4-FFF2-40B4-BE49-F238E27FC236}">
                <a16:creationId xmlns:a16="http://schemas.microsoft.com/office/drawing/2014/main" id="{698F12E8-0830-2F4D-8FCF-AAF9FE588284}"/>
              </a:ext>
            </a:extLst>
          </p:cNvPr>
          <p:cNvSpPr txBox="1"/>
          <p:nvPr/>
        </p:nvSpPr>
        <p:spPr>
          <a:xfrm>
            <a:off x="8934647" y="1938844"/>
            <a:ext cx="287258" cy="215444"/>
          </a:xfrm>
          <a:prstGeom prst="rect">
            <a:avLst/>
          </a:prstGeom>
          <a:noFill/>
        </p:spPr>
        <p:txBody>
          <a:bodyPr wrap="none" rtlCol="0">
            <a:spAutoFit/>
          </a:bodyPr>
          <a:lstStyle/>
          <a:p>
            <a:r>
              <a:rPr kumimoji="1" lang="ja-JP" altLang="en-US" sz="800"/>
              <a:t>歳</a:t>
            </a:r>
            <a:endParaRPr kumimoji="1" lang="ja-JP" altLang="en-US" sz="800" dirty="0"/>
          </a:p>
        </p:txBody>
      </p:sp>
    </p:spTree>
    <p:extLst>
      <p:ext uri="{BB962C8B-B14F-4D97-AF65-F5344CB8AC3E}">
        <p14:creationId xmlns:p14="http://schemas.microsoft.com/office/powerpoint/2010/main" val="381810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テキスト ボックス 4"/>
          <p:cNvSpPr txBox="1">
            <a:spLocks noChangeArrowheads="1"/>
          </p:cNvSpPr>
          <p:nvPr/>
        </p:nvSpPr>
        <p:spPr bwMode="auto">
          <a:xfrm>
            <a:off x="2706952" y="6061075"/>
            <a:ext cx="6328977" cy="369332"/>
          </a:xfrm>
          <a:prstGeom prst="rect">
            <a:avLst/>
          </a:prstGeom>
          <a:noFill/>
          <a:ln w="9525">
            <a:noFill/>
            <a:miter lim="800000"/>
            <a:headEnd/>
            <a:tailEnd/>
          </a:ln>
        </p:spPr>
        <p:txBody>
          <a:bodyPr wrap="none">
            <a:spAutoFit/>
          </a:bodyPr>
          <a:lstStyle/>
          <a:p>
            <a:r>
              <a:rPr lang="en-US" altLang="ja-JP" dirty="0">
                <a:solidFill>
                  <a:srgbClr val="000000"/>
                </a:solidFill>
                <a:latin typeface="ヒラギノ角ゴ Pro W6"/>
                <a:ea typeface="ヒラギノ角ゴ Pro W6"/>
                <a:cs typeface="ヒラギノ角ゴ Pro W6"/>
              </a:rPr>
              <a:t>2023</a:t>
            </a:r>
            <a:r>
              <a:rPr lang="ja-JP" altLang="en-US">
                <a:solidFill>
                  <a:srgbClr val="000000"/>
                </a:solidFill>
                <a:latin typeface="ヒラギノ角ゴ Pro W6"/>
                <a:ea typeface="ヒラギノ角ゴ Pro W6"/>
                <a:cs typeface="ヒラギノ角ゴ Pro W6"/>
              </a:rPr>
              <a:t>年度</a:t>
            </a:r>
            <a:r>
              <a:rPr lang="en-US" altLang="ja-JP" dirty="0">
                <a:solidFill>
                  <a:srgbClr val="000000"/>
                </a:solidFill>
                <a:latin typeface="ヒラギノ角ゴ Pro W6"/>
                <a:ea typeface="ヒラギノ角ゴ Pro W6"/>
                <a:cs typeface="ヒラギノ角ゴ Pro W6"/>
              </a:rPr>
              <a:t> </a:t>
            </a:r>
            <a:r>
              <a:rPr lang="ja-JP" altLang="en-US" dirty="0">
                <a:solidFill>
                  <a:srgbClr val="000000"/>
                </a:solidFill>
                <a:latin typeface="ヒラギノ角ゴ Pro W6"/>
                <a:ea typeface="ヒラギノ角ゴ Pro W6"/>
                <a:cs typeface="ヒラギノ角ゴ Pro W6"/>
              </a:rPr>
              <a:t>東京ビジネスデザインアワード</a:t>
            </a:r>
            <a:r>
              <a:rPr lang="en-US" altLang="ja-JP" dirty="0">
                <a:solidFill>
                  <a:srgbClr val="000000"/>
                </a:solidFill>
                <a:latin typeface="ヒラギノ角ゴ Pro W6"/>
                <a:ea typeface="ヒラギノ角ゴ Pro W6"/>
                <a:cs typeface="ヒラギノ角ゴ Pro W6"/>
              </a:rPr>
              <a:t> </a:t>
            </a:r>
            <a:r>
              <a:rPr lang="ja-JP" altLang="en-US" dirty="0">
                <a:solidFill>
                  <a:srgbClr val="000000"/>
                </a:solidFill>
                <a:latin typeface="ヒラギノ角ゴ Pro W6"/>
                <a:ea typeface="ヒラギノ角ゴ Pro W6"/>
                <a:cs typeface="ヒラギノ角ゴ Pro W6"/>
              </a:rPr>
              <a:t>応募用紙 </a:t>
            </a:r>
            <a:r>
              <a:rPr lang="en-US" altLang="ja-JP" dirty="0">
                <a:solidFill>
                  <a:srgbClr val="000000"/>
                </a:solidFill>
                <a:latin typeface="ヒラギノ角ゴ Pro W6"/>
                <a:ea typeface="ヒラギノ角ゴ Pro W6"/>
                <a:cs typeface="ヒラギノ角ゴ Pro W6"/>
              </a:rPr>
              <a:t>(2/3)</a:t>
            </a:r>
          </a:p>
        </p:txBody>
      </p:sp>
      <p:grpSp>
        <p:nvGrpSpPr>
          <p:cNvPr id="6" name="図形グループ 5"/>
          <p:cNvGrpSpPr/>
          <p:nvPr/>
        </p:nvGrpSpPr>
        <p:grpSpPr>
          <a:xfrm>
            <a:off x="479823" y="3960814"/>
            <a:ext cx="8889603" cy="1546225"/>
            <a:chOff x="442913" y="3960813"/>
            <a:chExt cx="8205787" cy="1546225"/>
          </a:xfrm>
        </p:grpSpPr>
        <p:sp>
          <p:nvSpPr>
            <p:cNvPr id="3" name="正方形/長方形 41"/>
            <p:cNvSpPr/>
            <p:nvPr/>
          </p:nvSpPr>
          <p:spPr>
            <a:xfrm>
              <a:off x="442913" y="3960813"/>
              <a:ext cx="8205787" cy="1546225"/>
            </a:xfrm>
            <a:prstGeom prst="rect">
              <a:avLst/>
            </a:prstGeom>
            <a:no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342" name="テキスト ボックス 39"/>
            <p:cNvSpPr txBox="1">
              <a:spLocks noChangeArrowheads="1"/>
            </p:cNvSpPr>
            <p:nvPr/>
          </p:nvSpPr>
          <p:spPr bwMode="auto">
            <a:xfrm>
              <a:off x="442913" y="3960813"/>
              <a:ext cx="513750" cy="200055"/>
            </a:xfrm>
            <a:prstGeom prst="rect">
              <a:avLst/>
            </a:prstGeom>
            <a:noFill/>
            <a:ln w="9525">
              <a:noFill/>
              <a:miter lim="800000"/>
              <a:headEnd/>
              <a:tailEnd/>
            </a:ln>
          </p:spPr>
          <p:txBody>
            <a:bodyPr wrap="none">
              <a:spAutoFit/>
            </a:bodyPr>
            <a:lstStyle/>
            <a:p>
              <a:r>
                <a:rPr lang="ja-JP" altLang="en-US" sz="700" dirty="0">
                  <a:latin typeface="ヒラギノ角ゴ Pro W6"/>
                  <a:ea typeface="ヒラギノ角ゴ Pro W6"/>
                  <a:cs typeface="ヒラギノ角ゴ Pro W6"/>
                </a:rPr>
                <a:t>販促方法</a:t>
              </a:r>
            </a:p>
          </p:txBody>
        </p:sp>
      </p:grpSp>
      <p:grpSp>
        <p:nvGrpSpPr>
          <p:cNvPr id="5" name="図形グループ 4"/>
          <p:cNvGrpSpPr/>
          <p:nvPr/>
        </p:nvGrpSpPr>
        <p:grpSpPr>
          <a:xfrm>
            <a:off x="479823" y="2211304"/>
            <a:ext cx="8889603" cy="1546225"/>
            <a:chOff x="442913" y="2139950"/>
            <a:chExt cx="8205787" cy="1546225"/>
          </a:xfrm>
        </p:grpSpPr>
        <p:sp>
          <p:nvSpPr>
            <p:cNvPr id="2" name="正方形/長方形 41"/>
            <p:cNvSpPr/>
            <p:nvPr/>
          </p:nvSpPr>
          <p:spPr>
            <a:xfrm>
              <a:off x="442913" y="2139950"/>
              <a:ext cx="8205787" cy="1546225"/>
            </a:xfrm>
            <a:prstGeom prst="rect">
              <a:avLst/>
            </a:prstGeom>
            <a:no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343" name="テキスト ボックス 39"/>
            <p:cNvSpPr txBox="1">
              <a:spLocks noChangeArrowheads="1"/>
            </p:cNvSpPr>
            <p:nvPr/>
          </p:nvSpPr>
          <p:spPr bwMode="auto">
            <a:xfrm>
              <a:off x="442913" y="2139950"/>
              <a:ext cx="2055812" cy="198438"/>
            </a:xfrm>
            <a:prstGeom prst="rect">
              <a:avLst/>
            </a:prstGeom>
            <a:noFill/>
            <a:ln w="9525">
              <a:noFill/>
              <a:miter lim="800000"/>
              <a:headEnd/>
              <a:tailEnd/>
            </a:ln>
          </p:spPr>
          <p:txBody>
            <a:bodyPr>
              <a:spAutoFit/>
            </a:bodyPr>
            <a:lstStyle/>
            <a:p>
              <a:r>
                <a:rPr lang="ja-JP" altLang="en-US" sz="700" dirty="0">
                  <a:latin typeface="ヒラギノ角ゴ Pro W6"/>
                  <a:ea typeface="ヒラギノ角ゴ Pro W6"/>
                  <a:cs typeface="ヒラギノ角ゴ Pro W6"/>
                </a:rPr>
                <a:t>販売ターゲット・対象市場の動向</a:t>
              </a:r>
            </a:p>
          </p:txBody>
        </p:sp>
      </p:grpSp>
      <p:grpSp>
        <p:nvGrpSpPr>
          <p:cNvPr id="4" name="図形グループ 3"/>
          <p:cNvGrpSpPr/>
          <p:nvPr/>
        </p:nvGrpSpPr>
        <p:grpSpPr>
          <a:xfrm>
            <a:off x="479823" y="461794"/>
            <a:ext cx="8889603" cy="1546225"/>
            <a:chOff x="442913" y="377825"/>
            <a:chExt cx="8205787" cy="1546225"/>
          </a:xfrm>
        </p:grpSpPr>
        <p:sp>
          <p:nvSpPr>
            <p:cNvPr id="42" name="正方形/長方形 41"/>
            <p:cNvSpPr/>
            <p:nvPr/>
          </p:nvSpPr>
          <p:spPr>
            <a:xfrm>
              <a:off x="442913" y="377825"/>
              <a:ext cx="8205787" cy="1546225"/>
            </a:xfrm>
            <a:prstGeom prst="rect">
              <a:avLst/>
            </a:prstGeom>
            <a:no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344" name="テキスト ボックス 39"/>
            <p:cNvSpPr txBox="1">
              <a:spLocks noChangeArrowheads="1"/>
            </p:cNvSpPr>
            <p:nvPr/>
          </p:nvSpPr>
          <p:spPr bwMode="auto">
            <a:xfrm>
              <a:off x="442913" y="377825"/>
              <a:ext cx="584776" cy="200055"/>
            </a:xfrm>
            <a:prstGeom prst="rect">
              <a:avLst/>
            </a:prstGeom>
            <a:noFill/>
            <a:ln w="9525">
              <a:noFill/>
              <a:miter lim="800000"/>
              <a:headEnd/>
              <a:tailEnd/>
            </a:ln>
          </p:spPr>
          <p:txBody>
            <a:bodyPr wrap="none">
              <a:spAutoFit/>
            </a:bodyPr>
            <a:lstStyle/>
            <a:p>
              <a:r>
                <a:rPr lang="ja-JP" altLang="en-US" sz="700" dirty="0">
                  <a:latin typeface="ヒラギノ角ゴ Pro W6"/>
                  <a:ea typeface="ヒラギノ角ゴ Pro W6"/>
                  <a:cs typeface="ヒラギノ角ゴ Pro W6"/>
                </a:rPr>
                <a:t>提案の背景</a:t>
              </a:r>
            </a:p>
          </p:txBody>
        </p:sp>
      </p:grpSp>
      <p:pic>
        <p:nvPicPr>
          <p:cNvPr id="14" name="図 13">
            <a:extLst>
              <a:ext uri="{FF2B5EF4-FFF2-40B4-BE49-F238E27FC236}">
                <a16:creationId xmlns:a16="http://schemas.microsoft.com/office/drawing/2014/main" id="{4583A84B-4E0A-994A-A9A1-B7CD7DC221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9752" y="5704840"/>
            <a:ext cx="1141694" cy="898725"/>
          </a:xfrm>
          <a:prstGeom prst="rect">
            <a:avLst/>
          </a:prstGeom>
        </p:spPr>
      </p:pic>
      <p:sp>
        <p:nvSpPr>
          <p:cNvPr id="13" name="テキスト ボックス 39">
            <a:extLst>
              <a:ext uri="{FF2B5EF4-FFF2-40B4-BE49-F238E27FC236}">
                <a16:creationId xmlns:a16="http://schemas.microsoft.com/office/drawing/2014/main" id="{C1D897CC-1A7D-FD44-B1FB-FD266CCFD7EF}"/>
              </a:ext>
            </a:extLst>
          </p:cNvPr>
          <p:cNvSpPr txBox="1">
            <a:spLocks noChangeArrowheads="1"/>
          </p:cNvSpPr>
          <p:nvPr/>
        </p:nvSpPr>
        <p:spPr bwMode="auto">
          <a:xfrm>
            <a:off x="408792" y="258509"/>
            <a:ext cx="8899674" cy="200055"/>
          </a:xfrm>
          <a:prstGeom prst="rect">
            <a:avLst/>
          </a:prstGeom>
          <a:noFill/>
          <a:ln w="9525">
            <a:noFill/>
            <a:miter lim="800000"/>
            <a:headEnd/>
            <a:tailEnd/>
          </a:ln>
        </p:spPr>
        <p:txBody>
          <a:bodyPr wrap="square">
            <a:spAutoFit/>
          </a:bodyPr>
          <a:lstStyle/>
          <a:p>
            <a:r>
              <a:rPr lang="en-US" altLang="ja-JP" sz="700" dirty="0">
                <a:latin typeface="ヒラギノ角ゴ Pro W6"/>
                <a:ea typeface="ヒラギノ角ゴ Pro W6"/>
                <a:cs typeface="ヒラギノ角ゴ Pro W6"/>
              </a:rPr>
              <a:t>※ </a:t>
            </a:r>
            <a:r>
              <a:rPr lang="ja-JP" altLang="en-US" sz="700">
                <a:latin typeface="ヒラギノ角ゴ Pro W6"/>
                <a:ea typeface="ヒラギノ角ゴ Pro W6"/>
                <a:cs typeface="ヒラギノ角ゴ Pro W6"/>
              </a:rPr>
              <a:t>応募用紙の他に提出する企画書（</a:t>
            </a:r>
            <a:r>
              <a:rPr lang="en-US" altLang="ja-JP" sz="700" dirty="0">
                <a:latin typeface="ヒラギノ角ゴ Pro W6"/>
                <a:ea typeface="ヒラギノ角ゴ Pro W6"/>
                <a:cs typeface="ヒラギノ角ゴ Pro W6"/>
              </a:rPr>
              <a:t>A4</a:t>
            </a:r>
            <a:r>
              <a:rPr lang="ja-JP" altLang="en-US" sz="700">
                <a:latin typeface="ヒラギノ角ゴ Pro W6"/>
                <a:ea typeface="ヒラギノ角ゴ Pro W6"/>
                <a:cs typeface="ヒラギノ角ゴ Pro W6"/>
              </a:rPr>
              <a:t>横５枚まで）は、デザイン画やスケッチだけではなく、ビジネスの提案全体がわかるように、事業構造等仕組みを可視化した図などを用いて示してください。</a:t>
            </a:r>
            <a:endParaRPr lang="ja-JP" altLang="en-US" sz="700" dirty="0">
              <a:latin typeface="ヒラギノ角ゴ Pro W6"/>
              <a:ea typeface="ヒラギノ角ゴ Pro W6"/>
              <a:cs typeface="ヒラギノ角ゴ Pro W6"/>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図 3" descr="TBDA_logo_s.jpg"/>
          <p:cNvPicPr>
            <a:picLocks noChangeAspect="1" noChangeArrowheads="1"/>
          </p:cNvPicPr>
          <p:nvPr/>
        </p:nvPicPr>
        <p:blipFill>
          <a:blip r:embed="rId2"/>
          <a:srcRect/>
          <a:stretch>
            <a:fillRect/>
          </a:stretch>
        </p:blipFill>
        <p:spPr bwMode="auto">
          <a:xfrm>
            <a:off x="479823" y="5856288"/>
            <a:ext cx="1040473" cy="755650"/>
          </a:xfrm>
          <a:prstGeom prst="rect">
            <a:avLst/>
          </a:prstGeom>
          <a:noFill/>
          <a:ln w="9525">
            <a:noFill/>
            <a:miter lim="800000"/>
            <a:headEnd/>
            <a:tailEnd/>
          </a:ln>
        </p:spPr>
      </p:pic>
      <p:sp>
        <p:nvSpPr>
          <p:cNvPr id="14338" name="テキスト ボックス 4"/>
          <p:cNvSpPr txBox="1">
            <a:spLocks noChangeArrowheads="1"/>
          </p:cNvSpPr>
          <p:nvPr/>
        </p:nvSpPr>
        <p:spPr bwMode="auto">
          <a:xfrm>
            <a:off x="2706952" y="6061075"/>
            <a:ext cx="6328977" cy="369332"/>
          </a:xfrm>
          <a:prstGeom prst="rect">
            <a:avLst/>
          </a:prstGeom>
          <a:noFill/>
          <a:ln w="9525">
            <a:noFill/>
            <a:miter lim="800000"/>
            <a:headEnd/>
            <a:tailEnd/>
          </a:ln>
        </p:spPr>
        <p:txBody>
          <a:bodyPr wrap="none">
            <a:spAutoFit/>
          </a:bodyPr>
          <a:lstStyle/>
          <a:p>
            <a:r>
              <a:rPr lang="en-US" altLang="ja-JP" dirty="0">
                <a:solidFill>
                  <a:srgbClr val="000000"/>
                </a:solidFill>
                <a:latin typeface="ヒラギノ角ゴ Pro W6"/>
                <a:ea typeface="ヒラギノ角ゴ Pro W6"/>
                <a:cs typeface="ヒラギノ角ゴ Pro W6"/>
              </a:rPr>
              <a:t>2023</a:t>
            </a:r>
            <a:r>
              <a:rPr lang="ja-JP" altLang="en-US">
                <a:solidFill>
                  <a:srgbClr val="000000"/>
                </a:solidFill>
                <a:latin typeface="ヒラギノ角ゴ Pro W6"/>
                <a:ea typeface="ヒラギノ角ゴ Pro W6"/>
                <a:cs typeface="ヒラギノ角ゴ Pro W6"/>
              </a:rPr>
              <a:t>年度</a:t>
            </a:r>
            <a:r>
              <a:rPr lang="en-US" altLang="ja-JP" dirty="0">
                <a:solidFill>
                  <a:srgbClr val="000000"/>
                </a:solidFill>
                <a:latin typeface="ヒラギノ角ゴ Pro W6"/>
                <a:ea typeface="ヒラギノ角ゴ Pro W6"/>
                <a:cs typeface="ヒラギノ角ゴ Pro W6"/>
              </a:rPr>
              <a:t> </a:t>
            </a:r>
            <a:r>
              <a:rPr lang="ja-JP" altLang="en-US" dirty="0">
                <a:solidFill>
                  <a:srgbClr val="000000"/>
                </a:solidFill>
                <a:latin typeface="ヒラギノ角ゴ Pro W6"/>
                <a:ea typeface="ヒラギノ角ゴ Pro W6"/>
                <a:cs typeface="ヒラギノ角ゴ Pro W6"/>
              </a:rPr>
              <a:t>東京ビジネスデザインアワード</a:t>
            </a:r>
            <a:r>
              <a:rPr lang="en-US" altLang="ja-JP" dirty="0">
                <a:solidFill>
                  <a:srgbClr val="000000"/>
                </a:solidFill>
                <a:latin typeface="ヒラギノ角ゴ Pro W6"/>
                <a:ea typeface="ヒラギノ角ゴ Pro W6"/>
                <a:cs typeface="ヒラギノ角ゴ Pro W6"/>
              </a:rPr>
              <a:t> </a:t>
            </a:r>
            <a:r>
              <a:rPr lang="ja-JP" altLang="en-US" dirty="0">
                <a:solidFill>
                  <a:srgbClr val="000000"/>
                </a:solidFill>
                <a:latin typeface="ヒラギノ角ゴ Pro W6"/>
                <a:ea typeface="ヒラギノ角ゴ Pro W6"/>
                <a:cs typeface="ヒラギノ角ゴ Pro W6"/>
              </a:rPr>
              <a:t>応募用紙 </a:t>
            </a:r>
            <a:r>
              <a:rPr lang="en-US" altLang="ja-JP" dirty="0">
                <a:solidFill>
                  <a:srgbClr val="000000"/>
                </a:solidFill>
                <a:latin typeface="ヒラギノ角ゴ Pro W6"/>
                <a:ea typeface="ヒラギノ角ゴ Pro W6"/>
                <a:cs typeface="ヒラギノ角ゴ Pro W6"/>
              </a:rPr>
              <a:t>(3/3)</a:t>
            </a:r>
          </a:p>
        </p:txBody>
      </p:sp>
      <p:sp>
        <p:nvSpPr>
          <p:cNvPr id="42" name="正方形/長方形 41"/>
          <p:cNvSpPr/>
          <p:nvPr/>
        </p:nvSpPr>
        <p:spPr>
          <a:xfrm>
            <a:off x="479823" y="461794"/>
            <a:ext cx="8889603" cy="5045245"/>
          </a:xfrm>
          <a:prstGeom prst="rect">
            <a:avLst/>
          </a:prstGeom>
          <a:no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344" name="テキスト ボックス 39"/>
          <p:cNvSpPr txBox="1">
            <a:spLocks noChangeArrowheads="1"/>
          </p:cNvSpPr>
          <p:nvPr/>
        </p:nvSpPr>
        <p:spPr bwMode="auto">
          <a:xfrm>
            <a:off x="479823" y="461794"/>
            <a:ext cx="1151469" cy="200055"/>
          </a:xfrm>
          <a:prstGeom prst="rect">
            <a:avLst/>
          </a:prstGeom>
          <a:noFill/>
          <a:ln w="9525">
            <a:noFill/>
            <a:miter lim="800000"/>
            <a:headEnd/>
            <a:tailEnd/>
          </a:ln>
        </p:spPr>
        <p:txBody>
          <a:bodyPr wrap="none">
            <a:spAutoFit/>
          </a:bodyPr>
          <a:lstStyle/>
          <a:p>
            <a:r>
              <a:rPr lang="ja-JP" altLang="en-US" sz="700" dirty="0">
                <a:latin typeface="ヒラギノ角ゴ Pro W6"/>
                <a:ea typeface="ヒラギノ角ゴ Pro W6"/>
                <a:cs typeface="ヒラギノ角ゴ Pro W6"/>
              </a:rPr>
              <a:t>デザイナープロフィール</a:t>
            </a:r>
          </a:p>
        </p:txBody>
      </p:sp>
      <p:pic>
        <p:nvPicPr>
          <p:cNvPr id="6" name="図 5">
            <a:extLst>
              <a:ext uri="{FF2B5EF4-FFF2-40B4-BE49-F238E27FC236}">
                <a16:creationId xmlns:a16="http://schemas.microsoft.com/office/drawing/2014/main" id="{4109605B-EC35-0843-88A9-66596ACAE15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9752" y="5704840"/>
            <a:ext cx="1141694" cy="898725"/>
          </a:xfrm>
          <a:prstGeom prst="rect">
            <a:avLst/>
          </a:prstGeom>
        </p:spPr>
      </p:pic>
      <p:sp>
        <p:nvSpPr>
          <p:cNvPr id="2" name="正方形/長方形 1">
            <a:extLst>
              <a:ext uri="{FF2B5EF4-FFF2-40B4-BE49-F238E27FC236}">
                <a16:creationId xmlns:a16="http://schemas.microsoft.com/office/drawing/2014/main" id="{4069D412-8E64-A443-B383-4E769CD6BDB4}"/>
              </a:ext>
            </a:extLst>
          </p:cNvPr>
          <p:cNvSpPr/>
          <p:nvPr/>
        </p:nvSpPr>
        <p:spPr>
          <a:xfrm>
            <a:off x="427948" y="261739"/>
            <a:ext cx="8941478" cy="200055"/>
          </a:xfrm>
          <a:prstGeom prst="rect">
            <a:avLst/>
          </a:prstGeom>
        </p:spPr>
        <p:txBody>
          <a:bodyPr wrap="square">
            <a:spAutoFit/>
          </a:bodyPr>
          <a:lstStyle/>
          <a:p>
            <a:r>
              <a:rPr lang="en-US" altLang="ja-JP" sz="700" b="1" dirty="0">
                <a:solidFill>
                  <a:srgbClr val="000000"/>
                </a:solidFill>
                <a:latin typeface="Hiragino Kaku Gothic Pro W6" panose="020B0300000000000000" pitchFamily="34" charset="-128"/>
                <a:ea typeface="Hiragino Kaku Gothic Pro W6" panose="020B0300000000000000" pitchFamily="34" charset="-128"/>
                <a:cs typeface="Times New Roman" panose="02020603050405020304" pitchFamily="18" charset="0"/>
              </a:rPr>
              <a:t>※ </a:t>
            </a:r>
            <a:r>
              <a:rPr lang="ja-JP" altLang="ja-JP" sz="700" b="1" dirty="0">
                <a:solidFill>
                  <a:srgbClr val="000000"/>
                </a:solidFill>
                <a:latin typeface="Hiragino Kaku Gothic Pro W6" panose="020B0300000000000000" pitchFamily="34" charset="-128"/>
                <a:ea typeface="Hiragino Kaku Gothic Pro W6" panose="020B0300000000000000" pitchFamily="34" charset="-128"/>
                <a:cs typeface="Times New Roman" panose="02020603050405020304" pitchFamily="18" charset="0"/>
              </a:rPr>
              <a:t>得意分野や主な実績</a:t>
            </a:r>
            <a:r>
              <a:rPr lang="ja-JP" altLang="en-US" sz="700" b="1" dirty="0">
                <a:solidFill>
                  <a:srgbClr val="000000"/>
                </a:solidFill>
                <a:latin typeface="Hiragino Kaku Gothic Pro W6" panose="020B0300000000000000" pitchFamily="34" charset="-128"/>
                <a:ea typeface="Hiragino Kaku Gothic Pro W6" panose="020B0300000000000000" pitchFamily="34" charset="-128"/>
                <a:cs typeface="Times New Roman" panose="02020603050405020304" pitchFamily="18" charset="0"/>
              </a:rPr>
              <a:t>、受賞歴</a:t>
            </a:r>
            <a:r>
              <a:rPr lang="ja-JP" altLang="ja-JP" sz="700" b="1" dirty="0">
                <a:solidFill>
                  <a:srgbClr val="000000"/>
                </a:solidFill>
                <a:latin typeface="Hiragino Kaku Gothic Pro W6" panose="020B0300000000000000" pitchFamily="34" charset="-128"/>
                <a:ea typeface="Hiragino Kaku Gothic Pro W6" panose="020B0300000000000000" pitchFamily="34" charset="-128"/>
                <a:cs typeface="Times New Roman" panose="02020603050405020304" pitchFamily="18" charset="0"/>
              </a:rPr>
              <a:t>がわかるものとしてください。</a:t>
            </a:r>
            <a:r>
              <a:rPr lang="ja-JP" altLang="en-US" sz="700" b="1" dirty="0">
                <a:solidFill>
                  <a:srgbClr val="000000"/>
                </a:solidFill>
                <a:latin typeface="Hiragino Kaku Gothic Pro W6" panose="020B0300000000000000" pitchFamily="34" charset="-128"/>
                <a:ea typeface="Hiragino Kaku Gothic Pro W6" panose="020B0300000000000000" pitchFamily="34" charset="-128"/>
                <a:cs typeface="Times New Roman" panose="02020603050405020304" pitchFamily="18" charset="0"/>
              </a:rPr>
              <a:t>グループで応募の場合は、グループとしての実績とともにグループ内での個人の役割なども明記してください。</a:t>
            </a:r>
            <a:r>
              <a:rPr lang="ja-JP" altLang="ja-JP" sz="700" b="1" dirty="0">
                <a:latin typeface="Hiragino Kaku Gothic Pro W6" panose="020B0300000000000000" pitchFamily="34" charset="-128"/>
                <a:ea typeface="Hiragino Kaku Gothic Pro W6" panose="020B0300000000000000" pitchFamily="34" charset="-128"/>
              </a:rPr>
              <a:t> </a:t>
            </a:r>
            <a:endParaRPr lang="ja-JP" altLang="en-US" sz="700" b="1" dirty="0">
              <a:latin typeface="Hiragino Kaku Gothic Pro W6" panose="020B0300000000000000" pitchFamily="34" charset="-128"/>
              <a:ea typeface="Hiragino Kaku Gothic Pro W6" panose="020B0300000000000000" pitchFamily="34" charset="-128"/>
            </a:endParaRPr>
          </a:p>
        </p:txBody>
      </p:sp>
    </p:spTree>
    <p:extLst>
      <p:ext uri="{BB962C8B-B14F-4D97-AF65-F5344CB8AC3E}">
        <p14:creationId xmlns:p14="http://schemas.microsoft.com/office/powerpoint/2010/main" val="245777262"/>
      </p:ext>
    </p:extLst>
  </p:cSld>
  <p:clrMapOvr>
    <a:masterClrMapping/>
  </p:clrMapOvr>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756</TotalTime>
  <Words>542</Words>
  <Application>Microsoft Macintosh PowerPoint</Application>
  <PresentationFormat>A4 210 x 297 mm</PresentationFormat>
  <Paragraphs>43</Paragraphs>
  <Slides>3</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3</vt:i4>
      </vt:variant>
    </vt:vector>
  </HeadingPairs>
  <TitlesOfParts>
    <vt:vector size="12" baseType="lpstr">
      <vt:lpstr>Hiragino Kaku Gothic Pro W3</vt:lpstr>
      <vt:lpstr>Hiragino Kaku Gothic Pro W6</vt:lpstr>
      <vt:lpstr>ＭＳ Ｐゴシック</vt:lpstr>
      <vt:lpstr>ヒラギノ角ゴ Pro W6</vt:lpstr>
      <vt:lpstr>Arial</vt:lpstr>
      <vt:lpstr>Calibri</vt:lpstr>
      <vt:lpstr>Times New Roman</vt:lpstr>
      <vt:lpstr>Wingdings</vt:lpstr>
      <vt:lpstr>ホワイト</vt:lpstr>
      <vt:lpstr>PowerPoint プレゼンテーション</vt:lpstr>
      <vt:lpstr>PowerPoint プレゼンテーション</vt:lpstr>
      <vt:lpstr>PowerPoint プレゼンテーション</vt:lpstr>
    </vt:vector>
  </TitlesOfParts>
  <Company>財団法人日本産業デザイン振興会</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鈴木 紗栄</dc:creator>
  <cp:lastModifiedBy>Ayaka SAKURAI</cp:lastModifiedBy>
  <cp:revision>67</cp:revision>
  <cp:lastPrinted>2023-08-30T08:05:01Z</cp:lastPrinted>
  <dcterms:created xsi:type="dcterms:W3CDTF">2013-07-27T10:19:43Z</dcterms:created>
  <dcterms:modified xsi:type="dcterms:W3CDTF">2023-09-04T07:59:01Z</dcterms:modified>
</cp:coreProperties>
</file>