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58" r:id="rId4"/>
  </p:sldIdLst>
  <p:sldSz cx="9906000" cy="6858000" type="A4"/>
  <p:notesSz cx="6735763" cy="9866313"/>
  <p:defaultTextStyle>
    <a:defPPr>
      <a:defRPr lang="ja-JP"/>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1" autoAdjust="0"/>
    <p:restoredTop sz="99479" autoAdjust="0"/>
  </p:normalViewPr>
  <p:slideViewPr>
    <p:cSldViewPr snapToGrid="0" snapToObjects="1">
      <p:cViewPr varScale="1">
        <p:scale>
          <a:sx n="148" d="100"/>
          <a:sy n="148" d="100"/>
        </p:scale>
        <p:origin x="1192" y="19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65C8ACD-90B2-4363-9969-00534C2ED1DF}" type="datetimeFigureOut">
              <a:rPr lang="ja-JP" altLang="en-US"/>
              <a:pPr>
                <a:defRPr/>
              </a:pPr>
              <a:t>2020/8/14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8917C2E-A075-42E9-A394-38D901CF8CE2}"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27D4D17-CA5F-41DC-8FBA-33A933650EEF}" type="datetimeFigureOut">
              <a:rPr lang="ja-JP" altLang="en-US"/>
              <a:pPr>
                <a:defRPr/>
              </a:pPr>
              <a:t>2020/8/14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55328A3-F2A4-42D1-BD22-0ECD3D28D107}"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ABA7050-3DAB-4F69-8FE7-4AF957CDA226}" type="datetimeFigureOut">
              <a:rPr lang="ja-JP" altLang="en-US"/>
              <a:pPr>
                <a:defRPr/>
              </a:pPr>
              <a:t>2020/8/14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4D0E400-FC6D-42A8-93D0-94FF8E3F9B2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622E4DA-09A0-4BFD-B38A-C42651B993CD}" type="datetimeFigureOut">
              <a:rPr lang="ja-JP" altLang="en-US"/>
              <a:pPr>
                <a:defRPr/>
              </a:pPr>
              <a:t>2020/8/14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68481C-8422-4043-949C-C584220F3636}"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5CA103D-0568-46EE-A674-55235EF284C0}" type="datetimeFigureOut">
              <a:rPr lang="ja-JP" altLang="en-US"/>
              <a:pPr>
                <a:defRPr/>
              </a:pPr>
              <a:t>2020/8/14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3D5E6A1-8349-4120-B5B8-D9481739391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CC1DA47-5490-4A0D-8AA1-1D1747FE1B2E}" type="datetimeFigureOut">
              <a:rPr lang="ja-JP" altLang="en-US"/>
              <a:pPr>
                <a:defRPr/>
              </a:pPr>
              <a:t>2020/8/14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9133D4C-CDDE-400B-BA98-EBEC058A7ADB}"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DC9611B-3378-47F3-9A90-CBAAA441DCAF}" type="datetimeFigureOut">
              <a:rPr lang="ja-JP" altLang="en-US"/>
              <a:pPr>
                <a:defRPr/>
              </a:pPr>
              <a:t>2020/8/14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3CC85C9-C55B-4ADA-B947-934E0DB3C852}"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133850C-571D-494C-9EF2-CAD5FBA2C111}" type="datetimeFigureOut">
              <a:rPr lang="ja-JP" altLang="en-US"/>
              <a:pPr>
                <a:defRPr/>
              </a:pPr>
              <a:t>2020/8/14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B407733-5FD3-498B-9EB7-B3256FD87D6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F687A2F-6862-4C7A-80C5-1587A95F5CFB}" type="datetimeFigureOut">
              <a:rPr lang="ja-JP" altLang="en-US"/>
              <a:pPr>
                <a:defRPr/>
              </a:pPr>
              <a:t>2020/8/14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C6582708-A299-4C56-BA3E-92DE8494F9B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193670A-06EB-49A5-B014-FCF80A5EEDEA}" type="datetimeFigureOut">
              <a:rPr lang="ja-JP" altLang="en-US"/>
              <a:pPr>
                <a:defRPr/>
              </a:pPr>
              <a:t>2020/8/14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9B9D83C-9173-472F-BDEE-D5989B97D66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F179A60-8802-4035-8EC0-2AA17BE8D6EF}" type="datetimeFigureOut">
              <a:rPr lang="ja-JP" altLang="en-US"/>
              <a:pPr>
                <a:defRPr/>
              </a:pPr>
              <a:t>2020/8/14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408371F-71DE-4C8F-97F3-C158BCFFF8E1}"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785740D-7AE2-42AD-943A-A22647320DAA}" type="datetimeFigureOut">
              <a:rPr lang="ja-JP" altLang="en-US"/>
              <a:pPr>
                <a:defRPr/>
              </a:pPr>
              <a:t>2020/8/14</a:t>
            </a:fld>
            <a:endParaRPr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25D132E-B845-4B43-AC87-7E5582D0959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kumimoji="1" sz="4400" kern="1200">
          <a:solidFill>
            <a:schemeClr val="tx1"/>
          </a:solidFill>
          <a:latin typeface="+mj-lt"/>
          <a:ea typeface="+mj-ea"/>
          <a:cs typeface="+mj-cs"/>
        </a:defRPr>
      </a:lvl1pPr>
      <a:lvl2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2020</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(1/3)</a:t>
            </a:r>
          </a:p>
        </p:txBody>
      </p:sp>
      <p:sp>
        <p:nvSpPr>
          <p:cNvPr id="6" name="正方形/長方形 5"/>
          <p:cNvSpPr/>
          <p:nvPr/>
        </p:nvSpPr>
        <p:spPr>
          <a:xfrm>
            <a:off x="476547" y="439004"/>
            <a:ext cx="1131623" cy="508763"/>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1608440" y="437761"/>
            <a:ext cx="7757979" cy="508763"/>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17" name="テキスト ボックス 7"/>
          <p:cNvSpPr txBox="1">
            <a:spLocks noChangeArrowheads="1"/>
          </p:cNvSpPr>
          <p:nvPr/>
        </p:nvSpPr>
        <p:spPr bwMode="auto">
          <a:xfrm>
            <a:off x="445427" y="439739"/>
            <a:ext cx="992579"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選んだテーマの番号</a:t>
            </a:r>
          </a:p>
        </p:txBody>
      </p:sp>
      <p:sp>
        <p:nvSpPr>
          <p:cNvPr id="13318" name="テキスト ボックス 8"/>
          <p:cNvSpPr txBox="1">
            <a:spLocks noChangeArrowheads="1"/>
          </p:cNvSpPr>
          <p:nvPr/>
        </p:nvSpPr>
        <p:spPr bwMode="auto">
          <a:xfrm>
            <a:off x="1611446" y="439739"/>
            <a:ext cx="813043"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提案のタイトル</a:t>
            </a:r>
          </a:p>
        </p:txBody>
      </p:sp>
      <p:sp>
        <p:nvSpPr>
          <p:cNvPr id="12" name="正方形/長方形 11"/>
          <p:cNvSpPr/>
          <p:nvPr/>
        </p:nvSpPr>
        <p:spPr>
          <a:xfrm>
            <a:off x="476548" y="1684835"/>
            <a:ext cx="4397916" cy="62118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0" name="テキスト ボックス 12"/>
          <p:cNvSpPr txBox="1">
            <a:spLocks noChangeArrowheads="1"/>
          </p:cNvSpPr>
          <p:nvPr/>
        </p:nvSpPr>
        <p:spPr bwMode="auto">
          <a:xfrm>
            <a:off x="445428" y="1667102"/>
            <a:ext cx="902811"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氏名（フリガナ）</a:t>
            </a:r>
          </a:p>
        </p:txBody>
      </p:sp>
      <p:sp>
        <p:nvSpPr>
          <p:cNvPr id="14" name="正方形/長方形 13"/>
          <p:cNvSpPr/>
          <p:nvPr/>
        </p:nvSpPr>
        <p:spPr>
          <a:xfrm>
            <a:off x="7796924" y="1684570"/>
            <a:ext cx="1567993" cy="62118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2" name="テキスト ボックス 14"/>
          <p:cNvSpPr txBox="1">
            <a:spLocks noChangeArrowheads="1"/>
          </p:cNvSpPr>
          <p:nvPr/>
        </p:nvSpPr>
        <p:spPr bwMode="auto">
          <a:xfrm>
            <a:off x="4947843" y="1667102"/>
            <a:ext cx="992579"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所属名（フリガナ）</a:t>
            </a:r>
          </a:p>
        </p:txBody>
      </p:sp>
      <p:sp>
        <p:nvSpPr>
          <p:cNvPr id="20" name="正方形/長方形 19"/>
          <p:cNvSpPr/>
          <p:nvPr/>
        </p:nvSpPr>
        <p:spPr>
          <a:xfrm>
            <a:off x="476548" y="2306664"/>
            <a:ext cx="8889603" cy="538487"/>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4" name="テキスト ボックス 20"/>
          <p:cNvSpPr txBox="1">
            <a:spLocks noChangeArrowheads="1"/>
          </p:cNvSpPr>
          <p:nvPr/>
        </p:nvSpPr>
        <p:spPr bwMode="auto">
          <a:xfrm>
            <a:off x="467660" y="2319875"/>
            <a:ext cx="902811" cy="200055"/>
          </a:xfrm>
          <a:prstGeom prst="rect">
            <a:avLst/>
          </a:prstGeom>
          <a:noFill/>
          <a:ln w="9525">
            <a:noFill/>
            <a:miter lim="800000"/>
            <a:headEnd/>
            <a:tailEnd/>
          </a:ln>
        </p:spPr>
        <p:txBody>
          <a:bodyPr wrap="none">
            <a:spAutoFit/>
          </a:bodyPr>
          <a:lstStyle/>
          <a:p>
            <a:r>
              <a:rPr lang="ja-JP" altLang="en-US" sz="700" dirty="0">
                <a:solidFill>
                  <a:srgbClr val="000000"/>
                </a:solidFill>
                <a:latin typeface="ヒラギノ角ゴ Pro W6"/>
                <a:ea typeface="ヒラギノ角ゴ Pro W6"/>
                <a:cs typeface="ヒラギノ角ゴ Pro W6"/>
              </a:rPr>
              <a:t>連絡先</a:t>
            </a:r>
            <a:r>
              <a:rPr lang="ja-JP" altLang="en-US" sz="700" dirty="0">
                <a:solidFill>
                  <a:srgbClr val="0000FF"/>
                </a:solidFill>
                <a:latin typeface="ヒラギノ角ゴ Pro W6"/>
                <a:ea typeface="ヒラギノ角ゴ Pro W6"/>
                <a:cs typeface="ヒラギノ角ゴ Pro W6"/>
              </a:rPr>
              <a:t>　　</a:t>
            </a:r>
            <a:r>
              <a:rPr lang="ja-JP" altLang="en-US" sz="700" dirty="0">
                <a:latin typeface="ヒラギノ角ゴ Pro W6"/>
                <a:ea typeface="ヒラギノ角ゴ Pro W6"/>
                <a:cs typeface="ヒラギノ角ゴ Pro W6"/>
              </a:rPr>
              <a:t>　　</a:t>
            </a:r>
            <a:r>
              <a:rPr lang="en-US" altLang="ja-JP" sz="700" dirty="0">
                <a:latin typeface="ヒラギノ角ゴ Pro W6"/>
                <a:ea typeface="ヒラギノ角ゴ Pro W6"/>
                <a:cs typeface="ヒラギノ角ゴ Pro W6"/>
              </a:rPr>
              <a:t>〒</a:t>
            </a:r>
            <a:endParaRPr lang="ja-JP" altLang="en-US" sz="700" dirty="0">
              <a:latin typeface="ヒラギノ角ゴ Pro W6"/>
              <a:ea typeface="ヒラギノ角ゴ Pro W6"/>
              <a:cs typeface="ヒラギノ角ゴ Pro W6"/>
            </a:endParaRPr>
          </a:p>
        </p:txBody>
      </p:sp>
      <p:sp>
        <p:nvSpPr>
          <p:cNvPr id="13325" name="テキスト ボックス 24"/>
          <p:cNvSpPr txBox="1">
            <a:spLocks noChangeArrowheads="1"/>
          </p:cNvSpPr>
          <p:nvPr/>
        </p:nvSpPr>
        <p:spPr bwMode="auto">
          <a:xfrm>
            <a:off x="4879173" y="2363073"/>
            <a:ext cx="377026" cy="200055"/>
          </a:xfrm>
          <a:prstGeom prst="rect">
            <a:avLst/>
          </a:prstGeom>
          <a:noFill/>
          <a:ln w="9525">
            <a:noFill/>
            <a:miter lim="800000"/>
            <a:headEnd/>
            <a:tailEnd/>
          </a:ln>
        </p:spPr>
        <p:txBody>
          <a:bodyPr wrap="none">
            <a:spAutoFit/>
          </a:bodyPr>
          <a:lstStyle/>
          <a:p>
            <a:r>
              <a:rPr lang="en-US" altLang="ja-JP" sz="700" dirty="0">
                <a:latin typeface="ヒラギノ角ゴ Pro W6"/>
                <a:ea typeface="ヒラギノ角ゴ Pro W6"/>
                <a:cs typeface="ヒラギノ角ゴ Pro W6"/>
              </a:rPr>
              <a:t>TEL</a:t>
            </a:r>
            <a:endParaRPr lang="ja-JP" altLang="en-US" sz="700">
              <a:latin typeface="ヒラギノ角ゴ Pro W6"/>
              <a:ea typeface="ヒラギノ角ゴ Pro W6"/>
              <a:cs typeface="ヒラギノ角ゴ Pro W6"/>
            </a:endParaRPr>
          </a:p>
        </p:txBody>
      </p:sp>
      <p:sp>
        <p:nvSpPr>
          <p:cNvPr id="13326" name="テキスト ボックス 25"/>
          <p:cNvSpPr txBox="1">
            <a:spLocks noChangeArrowheads="1"/>
          </p:cNvSpPr>
          <p:nvPr/>
        </p:nvSpPr>
        <p:spPr bwMode="auto">
          <a:xfrm>
            <a:off x="6965741" y="2373498"/>
            <a:ext cx="389850" cy="200055"/>
          </a:xfrm>
          <a:prstGeom prst="rect">
            <a:avLst/>
          </a:prstGeom>
          <a:noFill/>
          <a:ln w="9525">
            <a:noFill/>
            <a:miter lim="800000"/>
            <a:headEnd/>
            <a:tailEnd/>
          </a:ln>
        </p:spPr>
        <p:txBody>
          <a:bodyPr wrap="none">
            <a:spAutoFit/>
          </a:bodyPr>
          <a:lstStyle/>
          <a:p>
            <a:r>
              <a:rPr lang="en-US" altLang="ja-JP" sz="700" dirty="0">
                <a:solidFill>
                  <a:srgbClr val="000000"/>
                </a:solidFill>
                <a:latin typeface="ヒラギノ角ゴ Pro W6"/>
                <a:ea typeface="ヒラギノ角ゴ Pro W6"/>
                <a:cs typeface="ヒラギノ角ゴ Pro W6"/>
              </a:rPr>
              <a:t>FAX</a:t>
            </a:r>
            <a:endParaRPr lang="ja-JP" altLang="en-US" sz="700" dirty="0">
              <a:solidFill>
                <a:srgbClr val="000000"/>
              </a:solidFill>
              <a:latin typeface="ヒラギノ角ゴ Pro W6"/>
              <a:ea typeface="ヒラギノ角ゴ Pro W6"/>
              <a:cs typeface="ヒラギノ角ゴ Pro W6"/>
            </a:endParaRPr>
          </a:p>
        </p:txBody>
      </p:sp>
      <p:sp>
        <p:nvSpPr>
          <p:cNvPr id="13327" name="テキスト ボックス 26"/>
          <p:cNvSpPr txBox="1">
            <a:spLocks noChangeArrowheads="1"/>
          </p:cNvSpPr>
          <p:nvPr/>
        </p:nvSpPr>
        <p:spPr bwMode="auto">
          <a:xfrm>
            <a:off x="4879173" y="2595570"/>
            <a:ext cx="691615" cy="200055"/>
          </a:xfrm>
          <a:prstGeom prst="rect">
            <a:avLst/>
          </a:prstGeom>
          <a:noFill/>
          <a:ln w="9525">
            <a:noFill/>
            <a:miter lim="800000"/>
            <a:headEnd/>
            <a:tailEnd/>
          </a:ln>
        </p:spPr>
        <p:txBody>
          <a:bodyPr wrap="square">
            <a:spAutoFit/>
          </a:bodyPr>
          <a:lstStyle/>
          <a:p>
            <a:r>
              <a:rPr lang="en-US" altLang="ja-JP" sz="700" dirty="0">
                <a:solidFill>
                  <a:srgbClr val="000000"/>
                </a:solidFill>
                <a:latin typeface="ヒラギノ角ゴ Pro W6"/>
                <a:ea typeface="ヒラギノ角ゴ Pro W6"/>
                <a:cs typeface="ヒラギノ角ゴ Pro W6"/>
              </a:rPr>
              <a:t>E-MAIL</a:t>
            </a:r>
            <a:endParaRPr lang="ja-JP" altLang="en-US" sz="700" dirty="0">
              <a:solidFill>
                <a:srgbClr val="000000"/>
              </a:solidFill>
              <a:latin typeface="ヒラギノ角ゴ Pro W6"/>
              <a:ea typeface="ヒラギノ角ゴ Pro W6"/>
              <a:cs typeface="ヒラギノ角ゴ Pro W6"/>
            </a:endParaRPr>
          </a:p>
        </p:txBody>
      </p:sp>
      <p:sp>
        <p:nvSpPr>
          <p:cNvPr id="33" name="正方形/長方形 32"/>
          <p:cNvSpPr/>
          <p:nvPr/>
        </p:nvSpPr>
        <p:spPr>
          <a:xfrm>
            <a:off x="476547" y="2842494"/>
            <a:ext cx="8889603" cy="489508"/>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29" name="テキスト ボックス 33"/>
          <p:cNvSpPr txBox="1">
            <a:spLocks noChangeArrowheads="1"/>
          </p:cNvSpPr>
          <p:nvPr/>
        </p:nvSpPr>
        <p:spPr bwMode="auto">
          <a:xfrm>
            <a:off x="467660" y="2987855"/>
            <a:ext cx="389850"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業種</a:t>
            </a:r>
          </a:p>
        </p:txBody>
      </p:sp>
      <p:sp>
        <p:nvSpPr>
          <p:cNvPr id="13330" name="テキスト ボックス 34"/>
          <p:cNvSpPr txBox="1">
            <a:spLocks noChangeArrowheads="1"/>
          </p:cNvSpPr>
          <p:nvPr/>
        </p:nvSpPr>
        <p:spPr bwMode="auto">
          <a:xfrm>
            <a:off x="1212222" y="2858091"/>
            <a:ext cx="7015255" cy="440826"/>
          </a:xfrm>
          <a:prstGeom prst="rect">
            <a:avLst/>
          </a:prstGeom>
          <a:noFill/>
          <a:ln w="9525">
            <a:noFill/>
            <a:miter lim="800000"/>
            <a:headEnd/>
            <a:tailEnd/>
          </a:ln>
        </p:spPr>
        <p:txBody>
          <a:bodyPr wrap="square">
            <a:spAutoFit/>
          </a:bodyPr>
          <a:lstStyle/>
          <a:p>
            <a:pPr>
              <a:lnSpc>
                <a:spcPct val="150000"/>
              </a:lnSpc>
            </a:pP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デザイナー（分野：</a:t>
            </a:r>
            <a:r>
              <a:rPr lang="en-US" altLang="ja-JP" sz="800" dirty="0">
                <a:latin typeface="ヒラギノ角ゴ Pro W6"/>
                <a:ea typeface="ヒラギノ角ゴ Pro W6"/>
                <a:cs typeface="ヒラギノ角ゴ Pro W6"/>
              </a:rPr>
              <a:t> □</a:t>
            </a:r>
            <a:r>
              <a:rPr lang="ja-JP" altLang="en-US" sz="800">
                <a:latin typeface="ヒラギノ角ゴ Pro W6"/>
                <a:ea typeface="ヒラギノ角ゴ Pro W6"/>
                <a:cs typeface="ヒラギノ角ゴ Pro W6"/>
              </a:rPr>
              <a:t>プロダクト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グラフィック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インテリア 　</a:t>
            </a:r>
            <a:r>
              <a:rPr lang="en-US" altLang="ja-JP" sz="800" dirty="0">
                <a:latin typeface="ヒラギノ角ゴ Pro W6"/>
                <a:ea typeface="ヒラギノ角ゴ Pro W6"/>
                <a:cs typeface="ヒラギノ角ゴ Pro W6"/>
              </a:rPr>
              <a:t> □</a:t>
            </a:r>
            <a:r>
              <a:rPr lang="ja-JP" altLang="en-US" sz="800">
                <a:latin typeface="ヒラギノ角ゴ Pro W6"/>
                <a:ea typeface="ヒラギノ角ゴ Pro W6"/>
                <a:cs typeface="ヒラギノ角ゴ Pro W6"/>
              </a:rPr>
              <a:t>ウェブ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その他（　　　　</a:t>
            </a:r>
            <a:r>
              <a:rPr lang="ja-JP" altLang="en-US" sz="800">
                <a:latin typeface="ヒラギノ角ゴ Pro W6"/>
                <a:ea typeface="ヒラギノ角ゴ Pro W6"/>
                <a:cs typeface="ヒラギノ角ゴ Pro W6"/>
                <a:sym typeface="Wingdings" pitchFamily="2" charset="2"/>
              </a:rPr>
              <a:t>　　　　　　　　　） </a:t>
            </a:r>
            <a:r>
              <a:rPr lang="ja-JP" altLang="en-US" sz="800">
                <a:latin typeface="ヒラギノ角ゴ Pro W6"/>
                <a:ea typeface="ヒラギノ角ゴ Pro W6"/>
                <a:cs typeface="ヒラギノ角ゴ Pro W6"/>
              </a:rPr>
              <a:t>） </a:t>
            </a:r>
            <a:r>
              <a:rPr lang="ja-JP" altLang="en-US" sz="800" dirty="0">
                <a:latin typeface="ヒラギノ角ゴ Pro W6"/>
                <a:ea typeface="ヒラギノ角ゴ Pro W6"/>
                <a:cs typeface="ヒラギノ角ゴ Pro W6"/>
              </a:rPr>
              <a:t>　</a:t>
            </a:r>
            <a:r>
              <a:rPr lang="en-US" altLang="ja-JP" sz="800" dirty="0">
                <a:latin typeface="ヒラギノ角ゴ Pro W6"/>
                <a:ea typeface="ヒラギノ角ゴ Pro W6"/>
                <a:cs typeface="ヒラギノ角ゴ Pro W6"/>
              </a:rPr>
              <a:t>□</a:t>
            </a:r>
            <a:r>
              <a:rPr lang="ja-JP" altLang="en-US" sz="800" dirty="0">
                <a:latin typeface="ヒラギノ角ゴ Pro W6"/>
                <a:ea typeface="ヒラギノ角ゴ Pro W6"/>
                <a:cs typeface="ヒラギノ角ゴ Pro W6"/>
              </a:rPr>
              <a:t>建築設計</a:t>
            </a:r>
            <a:r>
              <a:rPr lang="ja-JP" altLang="en-US" sz="800">
                <a:latin typeface="ヒラギノ角ゴ Pro W6"/>
                <a:ea typeface="ヒラギノ角ゴ Pro W6"/>
                <a:cs typeface="ヒラギノ角ゴ Pro W6"/>
              </a:rPr>
              <a:t>　</a:t>
            </a:r>
            <a:endParaRPr lang="en-US" altLang="ja-JP" sz="800" dirty="0">
              <a:latin typeface="ヒラギノ角ゴ Pro W6"/>
              <a:ea typeface="ヒラギノ角ゴ Pro W6"/>
              <a:cs typeface="ヒラギノ角ゴ Pro W6"/>
            </a:endParaRPr>
          </a:p>
          <a:p>
            <a:pPr>
              <a:lnSpc>
                <a:spcPct val="150000"/>
              </a:lnSpc>
            </a:pP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アートディレクター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プランナー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学生　　</a:t>
            </a:r>
            <a:r>
              <a:rPr lang="en-US" altLang="ja-JP" sz="800" dirty="0">
                <a:latin typeface="ヒラギノ角ゴ Pro W6"/>
                <a:ea typeface="ヒラギノ角ゴ Pro W6"/>
                <a:cs typeface="ヒラギノ角ゴ Pro W6"/>
              </a:rPr>
              <a:t>□</a:t>
            </a:r>
            <a:r>
              <a:rPr lang="ja-JP" altLang="en-US" sz="800">
                <a:latin typeface="ヒラギノ角ゴ Pro W6"/>
                <a:ea typeface="ヒラギノ角ゴ Pro W6"/>
                <a:cs typeface="ヒラギノ角ゴ Pro W6"/>
              </a:rPr>
              <a:t>その他（　　　　</a:t>
            </a:r>
            <a:r>
              <a:rPr lang="ja-JP" altLang="en-US" sz="800">
                <a:latin typeface="ヒラギノ角ゴ Pro W6"/>
                <a:ea typeface="ヒラギノ角ゴ Pro W6"/>
                <a:cs typeface="ヒラギノ角ゴ Pro W6"/>
                <a:sym typeface="Wingdings" pitchFamily="2" charset="2"/>
              </a:rPr>
              <a:t>　　　　　　　　　）</a:t>
            </a:r>
            <a:r>
              <a:rPr lang="ja-JP" altLang="en-US" sz="800">
                <a:latin typeface="ヒラギノ角ゴ Pro W6"/>
                <a:ea typeface="ヒラギノ角ゴ Pro W6"/>
                <a:cs typeface="ヒラギノ角ゴ Pro W6"/>
              </a:rPr>
              <a:t>　</a:t>
            </a:r>
            <a:endParaRPr lang="ja-JP" altLang="en-US" sz="800" dirty="0">
              <a:latin typeface="ヒラギノ角ゴ Pro W6"/>
              <a:ea typeface="ヒラギノ角ゴ Pro W6"/>
              <a:cs typeface="ヒラギノ角ゴ Pro W6"/>
            </a:endParaRPr>
          </a:p>
        </p:txBody>
      </p:sp>
      <p:sp>
        <p:nvSpPr>
          <p:cNvPr id="36" name="正方形/長方形 35"/>
          <p:cNvSpPr/>
          <p:nvPr/>
        </p:nvSpPr>
        <p:spPr>
          <a:xfrm>
            <a:off x="476548" y="5123646"/>
            <a:ext cx="2123140" cy="288127"/>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2" name="テキスト ボックス 36"/>
          <p:cNvSpPr txBox="1">
            <a:spLocks noChangeArrowheads="1"/>
          </p:cNvSpPr>
          <p:nvPr/>
        </p:nvSpPr>
        <p:spPr bwMode="auto">
          <a:xfrm>
            <a:off x="4912666" y="4126393"/>
            <a:ext cx="1531188"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応募のきっかけ　（複数選択可）</a:t>
            </a:r>
          </a:p>
        </p:txBody>
      </p:sp>
      <p:sp>
        <p:nvSpPr>
          <p:cNvPr id="13333" name="テキスト ボックス 37"/>
          <p:cNvSpPr txBox="1">
            <a:spLocks noChangeArrowheads="1"/>
          </p:cNvSpPr>
          <p:nvPr/>
        </p:nvSpPr>
        <p:spPr bwMode="auto">
          <a:xfrm>
            <a:off x="4975934" y="4247742"/>
            <a:ext cx="4424723" cy="492186"/>
          </a:xfrm>
          <a:prstGeom prst="rect">
            <a:avLst/>
          </a:prstGeom>
          <a:noFill/>
          <a:ln w="9525">
            <a:noFill/>
            <a:miter lim="800000"/>
            <a:headEnd/>
            <a:tailEnd/>
          </a:ln>
        </p:spPr>
        <p:txBody>
          <a:bodyPr wrap="square">
            <a:spAutoFit/>
          </a:bodyPr>
          <a:lstStyle/>
          <a:p>
            <a:pPr>
              <a:lnSpc>
                <a:spcPct val="150000"/>
              </a:lnSpc>
            </a:pP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東京ビジネスデザインアワード</a:t>
            </a:r>
            <a:r>
              <a:rPr lang="en-US" altLang="ja-JP" sz="600" dirty="0">
                <a:latin typeface="ヒラギノ角ゴ Pro W6"/>
                <a:ea typeface="ヒラギノ角ゴ Pro W6"/>
                <a:cs typeface="ヒラギノ角ゴ Pro W6"/>
              </a:rPr>
              <a:t>HP</a:t>
            </a:r>
            <a:r>
              <a:rPr lang="ja-JP" altLang="ja-JP" sz="60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□Facebook</a:t>
            </a:r>
            <a:r>
              <a:rPr lang="ja-JP" altLang="en-US" sz="60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 □Instagram </a:t>
            </a:r>
            <a:r>
              <a:rPr lang="ja-JP" altLang="en-US" sz="60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産業労働局</a:t>
            </a:r>
            <a:r>
              <a:rPr lang="en-US" altLang="ja-JP" sz="600" dirty="0">
                <a:latin typeface="ヒラギノ角ゴ Pro W6"/>
                <a:ea typeface="ヒラギノ角ゴ Pro W6"/>
                <a:cs typeface="ヒラギノ角ゴ Pro W6"/>
              </a:rPr>
              <a:t>HP</a:t>
            </a:r>
            <a:r>
              <a:rPr lang="ja-JP" altLang="en-US" sz="60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 □</a:t>
            </a:r>
            <a:r>
              <a:rPr lang="ja-JP" altLang="en-US" sz="600">
                <a:latin typeface="ヒラギノ角ゴ Pro W6"/>
                <a:ea typeface="ヒラギノ角ゴ Pro W6"/>
                <a:cs typeface="ヒラギノ角ゴ Pro W6"/>
              </a:rPr>
              <a:t>日本デザイン振興会</a:t>
            </a:r>
            <a:r>
              <a:rPr lang="en-US" altLang="ja-JP" sz="600" dirty="0">
                <a:latin typeface="ヒラギノ角ゴ Pro W6"/>
                <a:ea typeface="ヒラギノ角ゴ Pro W6"/>
                <a:cs typeface="ヒラギノ角ゴ Pro W6"/>
              </a:rPr>
              <a:t>HP</a:t>
            </a:r>
          </a:p>
          <a:p>
            <a:pPr>
              <a:lnSpc>
                <a:spcPct val="150000"/>
              </a:lnSpc>
            </a:pPr>
            <a:r>
              <a:rPr lang="en-US" altLang="ja-JP" sz="600" dirty="0">
                <a:latin typeface="ヒラギノ角ゴ Pro W6"/>
                <a:ea typeface="ヒラギノ角ゴ Pro W6"/>
                <a:cs typeface="ヒラギノ角ゴ Pro W6"/>
              </a:rPr>
              <a:t>□ </a:t>
            </a:r>
            <a:r>
              <a:rPr lang="ja-JP" altLang="en-US" sz="600">
                <a:latin typeface="ヒラギノ角ゴ Pro W6"/>
                <a:ea typeface="ヒラギノ角ゴ Pro W6"/>
                <a:cs typeface="ヒラギノ角ゴ Pro W6"/>
              </a:rPr>
              <a:t>宣伝会議　アドタイ　</a:t>
            </a:r>
            <a:r>
              <a:rPr lang="en-US" altLang="ja-JP" sz="600" dirty="0">
                <a:latin typeface="ヒラギノ角ゴ Pro W6"/>
                <a:ea typeface="ヒラギノ角ゴ Pro W6"/>
                <a:cs typeface="ヒラギノ角ゴ Pro W6"/>
              </a:rPr>
              <a:t>□AXIS WEB Magazine</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デザイン情報サイト </a:t>
            </a:r>
            <a:r>
              <a:rPr lang="en-US" altLang="ja-JP" sz="600" dirty="0">
                <a:latin typeface="ヒラギノ角ゴ Pro W6"/>
                <a:ea typeface="ヒラギノ角ゴ Pro W6"/>
                <a:cs typeface="ヒラギノ角ゴ Pro W6"/>
              </a:rPr>
              <a:t>JDN</a:t>
            </a:r>
            <a:r>
              <a:rPr lang="ja-JP" altLang="en-US" sz="600" dirty="0">
                <a:latin typeface="ヒラギノ角ゴ Pro W6"/>
                <a:ea typeface="ヒラギノ角ゴ Pro W6"/>
                <a:cs typeface="ヒラギノ角ゴ Pro W6"/>
              </a:rPr>
              <a:t>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コンテスト情報サイト</a:t>
            </a:r>
            <a:r>
              <a:rPr lang="en-US" altLang="ja-JP" sz="600" dirty="0">
                <a:latin typeface="ヒラギノ角ゴ Pro W6"/>
                <a:ea typeface="ヒラギノ角ゴ Pro W6"/>
                <a:cs typeface="ヒラギノ角ゴ Pro W6"/>
              </a:rPr>
              <a:t> </a:t>
            </a:r>
            <a:r>
              <a:rPr lang="ja-JP" altLang="en-US" sz="600" dirty="0">
                <a:latin typeface="ヒラギノ角ゴ Pro W6"/>
                <a:ea typeface="ヒラギノ角ゴ Pro W6"/>
                <a:cs typeface="ヒラギノ角ゴ Pro W6"/>
              </a:rPr>
              <a:t>登竜門</a:t>
            </a:r>
            <a:r>
              <a:rPr lang="ja-JP" altLang="ja-JP" sz="600" dirty="0">
                <a:latin typeface="ヒラギノ角ゴ Pro W6"/>
                <a:ea typeface="ヒラギノ角ゴ Pro W6"/>
                <a:cs typeface="ヒラギノ角ゴ Pro W6"/>
              </a:rPr>
              <a:t>　</a:t>
            </a:r>
            <a:endParaRPr lang="en-US" altLang="ja-JP" sz="600" dirty="0">
              <a:latin typeface="ヒラギノ角ゴ Pro W6"/>
              <a:ea typeface="ヒラギノ角ゴ Pro W6"/>
              <a:cs typeface="ヒラギノ角ゴ Pro W6"/>
            </a:endParaRPr>
          </a:p>
          <a:p>
            <a:pPr>
              <a:lnSpc>
                <a:spcPct val="150000"/>
              </a:lnSpc>
            </a:pP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チラシ・パンフレット　</a:t>
            </a:r>
            <a:r>
              <a:rPr lang="en-US" altLang="ja-JP" sz="600" dirty="0">
                <a:latin typeface="ヒラギノ角ゴ Pro W6"/>
                <a:ea typeface="ヒラギノ角ゴ Pro W6"/>
                <a:cs typeface="ヒラギノ角ゴ Pro W6"/>
              </a:rPr>
              <a:t>□</a:t>
            </a:r>
            <a:r>
              <a:rPr lang="ja-JP" altLang="en-US" sz="600" dirty="0">
                <a:latin typeface="ヒラギノ角ゴ Pro W6"/>
                <a:ea typeface="ヒラギノ角ゴ Pro W6"/>
                <a:cs typeface="ヒラギノ角ゴ Pro W6"/>
              </a:rPr>
              <a:t>その他（　　　　　　　　　　　　　）</a:t>
            </a:r>
          </a:p>
        </p:txBody>
      </p:sp>
      <p:sp>
        <p:nvSpPr>
          <p:cNvPr id="39" name="正方形/長方形 38"/>
          <p:cNvSpPr/>
          <p:nvPr/>
        </p:nvSpPr>
        <p:spPr>
          <a:xfrm>
            <a:off x="4948591" y="3420944"/>
            <a:ext cx="4418098" cy="68605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5" name="テキスト ボックス 39"/>
          <p:cNvSpPr txBox="1">
            <a:spLocks noChangeArrowheads="1"/>
          </p:cNvSpPr>
          <p:nvPr/>
        </p:nvSpPr>
        <p:spPr bwMode="auto">
          <a:xfrm>
            <a:off x="4917681" y="3429368"/>
            <a:ext cx="556563" cy="200055"/>
          </a:xfrm>
          <a:prstGeom prst="rect">
            <a:avLst/>
          </a:prstGeom>
          <a:noFill/>
          <a:ln w="9525">
            <a:noFill/>
            <a:miter lim="800000"/>
            <a:headEnd/>
            <a:tailEnd/>
          </a:ln>
        </p:spPr>
        <p:txBody>
          <a:bodyPr wrap="none">
            <a:spAutoFit/>
          </a:bodyPr>
          <a:lstStyle/>
          <a:p>
            <a:r>
              <a:rPr lang="ja-JP" altLang="en-US" sz="700" dirty="0">
                <a:solidFill>
                  <a:srgbClr val="000000"/>
                </a:solidFill>
                <a:latin typeface="ヒラギノ角ゴ Pro W6"/>
                <a:ea typeface="ヒラギノ角ゴ Pro W6"/>
                <a:cs typeface="ヒラギノ角ゴ Pro W6"/>
              </a:rPr>
              <a:t>応募動機</a:t>
            </a:r>
          </a:p>
        </p:txBody>
      </p:sp>
      <p:sp>
        <p:nvSpPr>
          <p:cNvPr id="42" name="正方形/長方形 41"/>
          <p:cNvSpPr/>
          <p:nvPr/>
        </p:nvSpPr>
        <p:spPr>
          <a:xfrm>
            <a:off x="476548" y="948994"/>
            <a:ext cx="8889602" cy="73009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37" name="テキスト ボックス 42"/>
          <p:cNvSpPr txBox="1">
            <a:spLocks noChangeArrowheads="1"/>
          </p:cNvSpPr>
          <p:nvPr/>
        </p:nvSpPr>
        <p:spPr bwMode="auto">
          <a:xfrm>
            <a:off x="434420" y="981902"/>
            <a:ext cx="1555605"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提案の概要（</a:t>
            </a:r>
            <a:r>
              <a:rPr lang="en-US" altLang="ja-JP" sz="700" dirty="0">
                <a:latin typeface="ヒラギノ角ゴ Pro W6"/>
                <a:ea typeface="ヒラギノ角ゴ Pro W6"/>
                <a:cs typeface="ヒラギノ角ゴ Pro W6"/>
              </a:rPr>
              <a:t>150〜200</a:t>
            </a:r>
            <a:r>
              <a:rPr lang="ja-JP" altLang="en-US" sz="700" dirty="0">
                <a:latin typeface="ヒラギノ角ゴ Pro W6"/>
                <a:ea typeface="ヒラギノ角ゴ Pro W6"/>
                <a:cs typeface="ヒラギノ角ゴ Pro W6"/>
              </a:rPr>
              <a:t>字程度）</a:t>
            </a:r>
            <a:endParaRPr lang="en-US" altLang="ja-JP" sz="700" dirty="0">
              <a:latin typeface="ヒラギノ角ゴ Pro W6"/>
              <a:ea typeface="ヒラギノ角ゴ Pro W6"/>
              <a:cs typeface="ヒラギノ角ゴ Pro W6"/>
            </a:endParaRPr>
          </a:p>
        </p:txBody>
      </p:sp>
      <p:sp>
        <p:nvSpPr>
          <p:cNvPr id="13338" name="テキスト ボックス 12"/>
          <p:cNvSpPr txBox="1">
            <a:spLocks noChangeArrowheads="1"/>
          </p:cNvSpPr>
          <p:nvPr/>
        </p:nvSpPr>
        <p:spPr bwMode="auto">
          <a:xfrm>
            <a:off x="445428" y="2114514"/>
            <a:ext cx="3673057" cy="200055"/>
          </a:xfrm>
          <a:prstGeom prst="rect">
            <a:avLst/>
          </a:prstGeom>
          <a:noFill/>
          <a:ln w="9525">
            <a:noFill/>
            <a:miter lim="800000"/>
            <a:headEnd/>
            <a:tailEnd/>
          </a:ln>
        </p:spPr>
        <p:txBody>
          <a:bodyPr wrap="none">
            <a:spAutoFit/>
          </a:bodyPr>
          <a:lstStyle/>
          <a:p>
            <a:r>
              <a:rPr lang="en-US" altLang="ja-JP" sz="700" dirty="0">
                <a:solidFill>
                  <a:srgbClr val="000000"/>
                </a:solidFill>
                <a:latin typeface="ヒラギノ角ゴ Pro W6"/>
                <a:ea typeface="ヒラギノ角ゴ Pro W6"/>
                <a:cs typeface="ヒラギノ角ゴ Pro W6"/>
              </a:rPr>
              <a:t>※</a:t>
            </a:r>
            <a:r>
              <a:rPr lang="ja-JP" altLang="en-US" sz="700" dirty="0">
                <a:solidFill>
                  <a:srgbClr val="000000"/>
                </a:solidFill>
                <a:latin typeface="ヒラギノ角ゴ Pro W6"/>
                <a:ea typeface="ヒラギノ角ゴ Pro W6"/>
                <a:cs typeface="ヒラギノ角ゴ Pro W6"/>
              </a:rPr>
              <a:t>グループ応募・連名応募の場合　（代表者名：　　　　　　　　　　　　　　　　）</a:t>
            </a:r>
          </a:p>
        </p:txBody>
      </p:sp>
      <p:sp>
        <p:nvSpPr>
          <p:cNvPr id="2" name="テキスト ボックス 1">
            <a:extLst>
              <a:ext uri="{FF2B5EF4-FFF2-40B4-BE49-F238E27FC236}">
                <a16:creationId xmlns:a16="http://schemas.microsoft.com/office/drawing/2014/main" xmlns="" id="{68EEDB40-1DD9-4173-9B5E-E1564B5073C7}"/>
              </a:ext>
            </a:extLst>
          </p:cNvPr>
          <p:cNvSpPr txBox="1"/>
          <p:nvPr/>
        </p:nvSpPr>
        <p:spPr>
          <a:xfrm>
            <a:off x="2945273" y="1843950"/>
            <a:ext cx="287258" cy="215444"/>
          </a:xfrm>
          <a:prstGeom prst="rect">
            <a:avLst/>
          </a:prstGeom>
          <a:noFill/>
        </p:spPr>
        <p:txBody>
          <a:bodyPr wrap="none" rtlCol="0">
            <a:spAutoFit/>
          </a:bodyPr>
          <a:lstStyle/>
          <a:p>
            <a:r>
              <a:rPr kumimoji="1" lang="ja-JP" altLang="en-US" sz="800" dirty="0"/>
              <a:t>印</a:t>
            </a:r>
          </a:p>
        </p:txBody>
      </p:sp>
      <p:sp>
        <p:nvSpPr>
          <p:cNvPr id="29" name="テキスト ボックス 28">
            <a:extLst>
              <a:ext uri="{FF2B5EF4-FFF2-40B4-BE49-F238E27FC236}">
                <a16:creationId xmlns:a16="http://schemas.microsoft.com/office/drawing/2014/main" xmlns="" id="{C9772933-946B-40BA-9EE4-33B0E234FDE1}"/>
              </a:ext>
            </a:extLst>
          </p:cNvPr>
          <p:cNvSpPr txBox="1"/>
          <p:nvPr/>
        </p:nvSpPr>
        <p:spPr>
          <a:xfrm>
            <a:off x="3577733" y="2085875"/>
            <a:ext cx="287258" cy="215444"/>
          </a:xfrm>
          <a:prstGeom prst="rect">
            <a:avLst/>
          </a:prstGeom>
          <a:noFill/>
        </p:spPr>
        <p:txBody>
          <a:bodyPr wrap="none" rtlCol="0">
            <a:spAutoFit/>
          </a:bodyPr>
          <a:lstStyle/>
          <a:p>
            <a:r>
              <a:rPr kumimoji="1" lang="ja-JP" altLang="en-US" sz="800" dirty="0"/>
              <a:t>印</a:t>
            </a:r>
          </a:p>
        </p:txBody>
      </p:sp>
      <p:sp>
        <p:nvSpPr>
          <p:cNvPr id="3" name="テキスト ボックス 2">
            <a:extLst>
              <a:ext uri="{FF2B5EF4-FFF2-40B4-BE49-F238E27FC236}">
                <a16:creationId xmlns:a16="http://schemas.microsoft.com/office/drawing/2014/main" xmlns="" id="{1AC3C445-EFB9-43E1-8400-85DA54C3C2F7}"/>
              </a:ext>
            </a:extLst>
          </p:cNvPr>
          <p:cNvSpPr txBox="1"/>
          <p:nvPr/>
        </p:nvSpPr>
        <p:spPr>
          <a:xfrm>
            <a:off x="3392479" y="1750922"/>
            <a:ext cx="1522569" cy="369332"/>
          </a:xfrm>
          <a:prstGeom prst="rect">
            <a:avLst/>
          </a:prstGeom>
          <a:noFill/>
        </p:spPr>
        <p:txBody>
          <a:bodyPr wrap="square" rtlCol="0">
            <a:spAutoFit/>
          </a:bodyPr>
          <a:lstStyle/>
          <a:p>
            <a:r>
              <a:rPr kumimoji="1" lang="ja-JP" altLang="en-US" sz="600" dirty="0">
                <a:latin typeface="Hiragino Kaku Gothic Pro W3" panose="020B0300000000000000" pitchFamily="34" charset="-128"/>
                <a:ea typeface="Hiragino Kaku Gothic Pro W3" panose="020B0300000000000000" pitchFamily="34" charset="-128"/>
              </a:rPr>
              <a:t>受賞後の賞金の支払に必要であるため、</a:t>
            </a:r>
            <a:endParaRPr kumimoji="1" lang="en-US" altLang="ja-JP" sz="600" dirty="0">
              <a:latin typeface="Hiragino Kaku Gothic Pro W3" panose="020B0300000000000000" pitchFamily="34" charset="-128"/>
              <a:ea typeface="Hiragino Kaku Gothic Pro W3" panose="020B0300000000000000" pitchFamily="34" charset="-128"/>
            </a:endParaRPr>
          </a:p>
          <a:p>
            <a:r>
              <a:rPr kumimoji="1" lang="ja-JP" altLang="en-US" sz="600" dirty="0">
                <a:latin typeface="Hiragino Kaku Gothic Pro W3" panose="020B0300000000000000" pitchFamily="34" charset="-128"/>
                <a:ea typeface="Hiragino Kaku Gothic Pro W3" panose="020B0300000000000000" pitchFamily="34" charset="-128"/>
              </a:rPr>
              <a:t>提案者個人</a:t>
            </a:r>
            <a:r>
              <a:rPr lang="ja-JP" altLang="en-US" sz="600" dirty="0">
                <a:latin typeface="Hiragino Kaku Gothic Pro W3" panose="020B0300000000000000" pitchFamily="34" charset="-128"/>
                <a:ea typeface="Hiragino Kaku Gothic Pro W3" panose="020B0300000000000000" pitchFamily="34" charset="-128"/>
              </a:rPr>
              <a:t>又はグループ代表者</a:t>
            </a:r>
            <a:r>
              <a:rPr kumimoji="1" lang="ja-JP" altLang="en-US" sz="600" dirty="0">
                <a:latin typeface="Hiragino Kaku Gothic Pro W3" panose="020B0300000000000000" pitchFamily="34" charset="-128"/>
                <a:ea typeface="Hiragino Kaku Gothic Pro W3" panose="020B0300000000000000" pitchFamily="34" charset="-128"/>
              </a:rPr>
              <a:t>の押印を忘れないようにしてください。</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31" name="正方形/長方形 30">
            <a:extLst>
              <a:ext uri="{FF2B5EF4-FFF2-40B4-BE49-F238E27FC236}">
                <a16:creationId xmlns:a16="http://schemas.microsoft.com/office/drawing/2014/main" xmlns="" id="{33C7B6DB-FD04-4E43-A618-1E0C2E75C9AC}"/>
              </a:ext>
            </a:extLst>
          </p:cNvPr>
          <p:cNvSpPr/>
          <p:nvPr/>
        </p:nvSpPr>
        <p:spPr>
          <a:xfrm>
            <a:off x="7927912" y="98489"/>
            <a:ext cx="1437005" cy="33875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xmlns="" id="{21F0677F-00D3-9D47-93B2-FBAEC43AA86F}"/>
              </a:ext>
            </a:extLst>
          </p:cNvPr>
          <p:cNvSpPr/>
          <p:nvPr/>
        </p:nvSpPr>
        <p:spPr>
          <a:xfrm>
            <a:off x="6775407" y="95811"/>
            <a:ext cx="1151003" cy="335676"/>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テキスト ボックス 8">
            <a:extLst>
              <a:ext uri="{FF2B5EF4-FFF2-40B4-BE49-F238E27FC236}">
                <a16:creationId xmlns:a16="http://schemas.microsoft.com/office/drawing/2014/main" xmlns="" id="{97FE055D-9FD4-9C4B-85A9-B77DDBFDE8D8}"/>
              </a:ext>
            </a:extLst>
          </p:cNvPr>
          <p:cNvSpPr txBox="1">
            <a:spLocks noChangeArrowheads="1"/>
          </p:cNvSpPr>
          <p:nvPr/>
        </p:nvSpPr>
        <p:spPr bwMode="auto">
          <a:xfrm>
            <a:off x="6747143" y="182638"/>
            <a:ext cx="1363631" cy="200055"/>
          </a:xfrm>
          <a:prstGeom prst="rect">
            <a:avLst/>
          </a:prstGeom>
          <a:noFill/>
          <a:ln w="9525">
            <a:noFill/>
            <a:miter lim="800000"/>
            <a:headEnd/>
            <a:tailEnd/>
          </a:ln>
        </p:spPr>
        <p:txBody>
          <a:bodyPr wrap="square">
            <a:spAutoFit/>
          </a:bodyPr>
          <a:lstStyle/>
          <a:p>
            <a:r>
              <a:rPr lang="en-US" altLang="ja-JP" sz="700" dirty="0">
                <a:latin typeface="ヒラギノ角ゴ Pro W6"/>
                <a:ea typeface="ヒラギノ角ゴ Pro W6"/>
                <a:cs typeface="ヒラギノ角ゴ Pro W6"/>
              </a:rPr>
              <a:t>※ </a:t>
            </a:r>
            <a:r>
              <a:rPr lang="ja-JP" altLang="en-US" sz="700">
                <a:latin typeface="ヒラギノ角ゴ Pro W6"/>
                <a:ea typeface="ヒラギノ角ゴ Pro W6"/>
                <a:cs typeface="ヒラギノ角ゴ Pro W6"/>
              </a:rPr>
              <a:t>受付番号（主催者記入）</a:t>
            </a:r>
          </a:p>
        </p:txBody>
      </p:sp>
      <p:sp>
        <p:nvSpPr>
          <p:cNvPr id="35" name="正方形/長方形 34">
            <a:extLst>
              <a:ext uri="{FF2B5EF4-FFF2-40B4-BE49-F238E27FC236}">
                <a16:creationId xmlns:a16="http://schemas.microsoft.com/office/drawing/2014/main" xmlns="" id="{15430D57-3B59-CA4D-9080-8CED5B198EBA}"/>
              </a:ext>
            </a:extLst>
          </p:cNvPr>
          <p:cNvSpPr/>
          <p:nvPr/>
        </p:nvSpPr>
        <p:spPr>
          <a:xfrm>
            <a:off x="4947843" y="4105101"/>
            <a:ext cx="4418846" cy="656480"/>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正方形/長方形 36">
            <a:extLst>
              <a:ext uri="{FF2B5EF4-FFF2-40B4-BE49-F238E27FC236}">
                <a16:creationId xmlns:a16="http://schemas.microsoft.com/office/drawing/2014/main" xmlns="" id="{166A2AE9-5A7C-2A47-9EF0-63389A0D16AB}"/>
              </a:ext>
            </a:extLst>
          </p:cNvPr>
          <p:cNvSpPr/>
          <p:nvPr/>
        </p:nvSpPr>
        <p:spPr>
          <a:xfrm>
            <a:off x="476548" y="3653669"/>
            <a:ext cx="4408645" cy="558050"/>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テキスト ボックス 8">
            <a:extLst>
              <a:ext uri="{FF2B5EF4-FFF2-40B4-BE49-F238E27FC236}">
                <a16:creationId xmlns:a16="http://schemas.microsoft.com/office/drawing/2014/main" xmlns="" id="{B2E9029B-8BC6-5E4F-9711-33A94AEEAF45}"/>
              </a:ext>
            </a:extLst>
          </p:cNvPr>
          <p:cNvSpPr txBox="1"/>
          <p:nvPr/>
        </p:nvSpPr>
        <p:spPr>
          <a:xfrm>
            <a:off x="406760" y="3440212"/>
            <a:ext cx="3159839" cy="215444"/>
          </a:xfrm>
          <a:prstGeom prst="rect">
            <a:avLst/>
          </a:prstGeom>
          <a:noFill/>
        </p:spPr>
        <p:txBody>
          <a:bodyPr wrap="non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グループ応募または活動名がある場合、以下もご記入ください。</a:t>
            </a:r>
          </a:p>
        </p:txBody>
      </p:sp>
      <p:sp>
        <p:nvSpPr>
          <p:cNvPr id="41" name="テキスト ボックス 40">
            <a:extLst>
              <a:ext uri="{FF2B5EF4-FFF2-40B4-BE49-F238E27FC236}">
                <a16:creationId xmlns:a16="http://schemas.microsoft.com/office/drawing/2014/main" xmlns="" id="{7E017D8C-71E1-2D45-B847-7EB1A22EF8CD}"/>
              </a:ext>
            </a:extLst>
          </p:cNvPr>
          <p:cNvSpPr txBox="1"/>
          <p:nvPr/>
        </p:nvSpPr>
        <p:spPr>
          <a:xfrm>
            <a:off x="410105" y="3685142"/>
            <a:ext cx="1696298" cy="215444"/>
          </a:xfrm>
          <a:prstGeom prst="rect">
            <a:avLst/>
          </a:prstGeom>
          <a:noFill/>
        </p:spPr>
        <p:txBody>
          <a:bodyPr wrap="non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グループ名／活動名</a:t>
            </a:r>
            <a:r>
              <a:rPr kumimoji="1" lang="en-US" altLang="ja-JP" sz="800" dirty="0">
                <a:latin typeface="Hiragino Kaku Gothic Pro W6" panose="020B0300000000000000" pitchFamily="34" charset="-128"/>
                <a:ea typeface="Hiragino Kaku Gothic Pro W6" panose="020B0300000000000000" pitchFamily="34" charset="-128"/>
              </a:rPr>
              <a:t> (</a:t>
            </a:r>
            <a:r>
              <a:rPr kumimoji="1" lang="ja-JP" altLang="en-US" sz="800">
                <a:latin typeface="Hiragino Kaku Gothic Pro W6" panose="020B0300000000000000" pitchFamily="34" charset="-128"/>
                <a:ea typeface="Hiragino Kaku Gothic Pro W6" panose="020B0300000000000000" pitchFamily="34" charset="-128"/>
              </a:rPr>
              <a:t>フリガナ）</a:t>
            </a:r>
          </a:p>
        </p:txBody>
      </p:sp>
      <p:sp>
        <p:nvSpPr>
          <p:cNvPr id="43" name="テキスト ボックス 42">
            <a:extLst>
              <a:ext uri="{FF2B5EF4-FFF2-40B4-BE49-F238E27FC236}">
                <a16:creationId xmlns:a16="http://schemas.microsoft.com/office/drawing/2014/main" xmlns="" id="{9F78AE91-6DE7-F744-BAC6-E4AAD7893EC4}"/>
              </a:ext>
            </a:extLst>
          </p:cNvPr>
          <p:cNvSpPr txBox="1"/>
          <p:nvPr/>
        </p:nvSpPr>
        <p:spPr>
          <a:xfrm>
            <a:off x="421595" y="5162867"/>
            <a:ext cx="389161"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人数</a:t>
            </a:r>
          </a:p>
        </p:txBody>
      </p:sp>
      <p:sp>
        <p:nvSpPr>
          <p:cNvPr id="44" name="テキスト ボックス 43">
            <a:extLst>
              <a:ext uri="{FF2B5EF4-FFF2-40B4-BE49-F238E27FC236}">
                <a16:creationId xmlns:a16="http://schemas.microsoft.com/office/drawing/2014/main" xmlns="" id="{3EE5273C-BD6C-F240-9C18-9A136A1B132F}"/>
              </a:ext>
            </a:extLst>
          </p:cNvPr>
          <p:cNvSpPr txBox="1"/>
          <p:nvPr/>
        </p:nvSpPr>
        <p:spPr>
          <a:xfrm>
            <a:off x="1633877" y="5162867"/>
            <a:ext cx="1019695"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人（代表者含む）</a:t>
            </a:r>
          </a:p>
        </p:txBody>
      </p:sp>
      <p:sp>
        <p:nvSpPr>
          <p:cNvPr id="45" name="テキスト ボックス 44">
            <a:extLst>
              <a:ext uri="{FF2B5EF4-FFF2-40B4-BE49-F238E27FC236}">
                <a16:creationId xmlns:a16="http://schemas.microsoft.com/office/drawing/2014/main" xmlns="" id="{3BC8DF53-A377-AE40-958C-84FF9596DC9F}"/>
              </a:ext>
            </a:extLst>
          </p:cNvPr>
          <p:cNvSpPr txBox="1"/>
          <p:nvPr/>
        </p:nvSpPr>
        <p:spPr>
          <a:xfrm>
            <a:off x="421595" y="4263527"/>
            <a:ext cx="2407432" cy="215444"/>
          </a:xfrm>
          <a:prstGeom prst="rect">
            <a:avLst/>
          </a:prstGeom>
          <a:noFill/>
        </p:spPr>
        <p:txBody>
          <a:bodyPr wrap="square" rtlCol="0">
            <a:spAutoFit/>
          </a:bodyPr>
          <a:lstStyle/>
          <a:p>
            <a:r>
              <a:rPr kumimoji="1" lang="ja-JP" altLang="en-US" sz="800">
                <a:latin typeface="Hiragino Kaku Gothic Pro W6" panose="020B0300000000000000" pitchFamily="34" charset="-128"/>
                <a:ea typeface="Hiragino Kaku Gothic Pro W6" panose="020B0300000000000000" pitchFamily="34" charset="-128"/>
              </a:rPr>
              <a:t>共同制作者の氏名／フリガナ（代表者除く）</a:t>
            </a:r>
          </a:p>
        </p:txBody>
      </p:sp>
      <p:sp>
        <p:nvSpPr>
          <p:cNvPr id="46" name="テキスト ボックス 45">
            <a:extLst>
              <a:ext uri="{FF2B5EF4-FFF2-40B4-BE49-F238E27FC236}">
                <a16:creationId xmlns:a16="http://schemas.microsoft.com/office/drawing/2014/main" xmlns="" id="{4A7D0C8B-B107-2949-8D15-733D06C590FB}"/>
              </a:ext>
            </a:extLst>
          </p:cNvPr>
          <p:cNvSpPr txBox="1"/>
          <p:nvPr/>
        </p:nvSpPr>
        <p:spPr>
          <a:xfrm>
            <a:off x="2579942" y="5168254"/>
            <a:ext cx="2407432" cy="276999"/>
          </a:xfrm>
          <a:prstGeom prst="rect">
            <a:avLst/>
          </a:prstGeom>
          <a:noFill/>
        </p:spPr>
        <p:txBody>
          <a:bodyPr wrap="square" rtlCol="0">
            <a:spAutoFit/>
          </a:bodyPr>
          <a:lstStyle/>
          <a:p>
            <a:r>
              <a:rPr kumimoji="1" lang="en-US" altLang="ja-JP" sz="600" dirty="0">
                <a:latin typeface="Hiragino Kaku Gothic Pro W3" panose="020B0300000000000000" pitchFamily="34" charset="-128"/>
                <a:ea typeface="Hiragino Kaku Gothic Pro W3" panose="020B0300000000000000" pitchFamily="34" charset="-128"/>
              </a:rPr>
              <a:t>※ </a:t>
            </a:r>
            <a:r>
              <a:rPr kumimoji="1" lang="ja-JP" altLang="en-US" sz="600">
                <a:latin typeface="Hiragino Kaku Gothic Pro W3" panose="020B0300000000000000" pitchFamily="34" charset="-128"/>
                <a:ea typeface="Hiragino Kaku Gothic Pro W3" panose="020B0300000000000000" pitchFamily="34" charset="-128"/>
              </a:rPr>
              <a:t>応募にあたっての確認事項や個人情報の利用及び提供につき共同制作者から同意を得た上でご記入ください。</a:t>
            </a:r>
          </a:p>
        </p:txBody>
      </p:sp>
      <p:sp>
        <p:nvSpPr>
          <p:cNvPr id="47" name="テキスト ボックス 46">
            <a:extLst>
              <a:ext uri="{FF2B5EF4-FFF2-40B4-BE49-F238E27FC236}">
                <a16:creationId xmlns:a16="http://schemas.microsoft.com/office/drawing/2014/main" xmlns="" id="{E1228022-F6F6-CC46-B051-411B50EE0531}"/>
              </a:ext>
            </a:extLst>
          </p:cNvPr>
          <p:cNvSpPr txBox="1"/>
          <p:nvPr/>
        </p:nvSpPr>
        <p:spPr>
          <a:xfrm>
            <a:off x="4956141" y="4791115"/>
            <a:ext cx="4347899" cy="307777"/>
          </a:xfrm>
          <a:prstGeom prst="rect">
            <a:avLst/>
          </a:prstGeom>
          <a:noFill/>
        </p:spPr>
        <p:txBody>
          <a:bodyPr wrap="square" rtlCol="0">
            <a:spAutoFit/>
          </a:bodyPr>
          <a:lstStyle/>
          <a:p>
            <a:r>
              <a:rPr kumimoji="1" lang="ja-JP" altLang="en-US" sz="700" b="1">
                <a:latin typeface="Hiragino Kaku Gothic Pro W6" panose="020B0300000000000000" pitchFamily="34" charset="-128"/>
                <a:ea typeface="Hiragino Kaku Gothic Pro W6" panose="020B0300000000000000" pitchFamily="34" charset="-128"/>
              </a:rPr>
              <a:t>東京ビジネスデザインアワードに応募されたことはありますか？ある場合は、該当する年にチェックをお願いします。</a:t>
            </a:r>
            <a:endParaRPr kumimoji="1" lang="en-US" altLang="ja-JP" sz="700" b="1" dirty="0">
              <a:latin typeface="Hiragino Kaku Gothic Pro W6" panose="020B0300000000000000" pitchFamily="34" charset="-128"/>
              <a:ea typeface="Hiragino Kaku Gothic Pro W6" panose="020B0300000000000000" pitchFamily="34" charset="-128"/>
            </a:endParaRPr>
          </a:p>
        </p:txBody>
      </p:sp>
      <p:sp>
        <p:nvSpPr>
          <p:cNvPr id="48" name="テキスト ボックス 47">
            <a:extLst>
              <a:ext uri="{FF2B5EF4-FFF2-40B4-BE49-F238E27FC236}">
                <a16:creationId xmlns:a16="http://schemas.microsoft.com/office/drawing/2014/main" xmlns="" id="{A7893BC4-8384-1749-9C69-0D1337FEE517}"/>
              </a:ext>
            </a:extLst>
          </p:cNvPr>
          <p:cNvSpPr txBox="1"/>
          <p:nvPr/>
        </p:nvSpPr>
        <p:spPr>
          <a:xfrm>
            <a:off x="4973570" y="5046928"/>
            <a:ext cx="4533357" cy="307777"/>
          </a:xfrm>
          <a:prstGeom prst="rect">
            <a:avLst/>
          </a:prstGeom>
          <a:noFill/>
        </p:spPr>
        <p:txBody>
          <a:bodyPr wrap="square" rtlCol="0">
            <a:spAutoFit/>
          </a:bodyPr>
          <a:lstStyle/>
          <a:p>
            <a:r>
              <a:rPr kumimoji="1" lang="ja-JP" altLang="en-US" sz="700" b="1">
                <a:latin typeface="Hiragino Kaku Gothic Pro W6" panose="020B0300000000000000" pitchFamily="34" charset="-128"/>
                <a:ea typeface="Hiragino Kaku Gothic Pro W6" panose="020B0300000000000000" pitchFamily="34" charset="-128"/>
              </a:rPr>
              <a:t>□応募したことがない</a:t>
            </a:r>
            <a:endParaRPr kumimoji="1" lang="en-US" altLang="ja-JP" sz="700" b="1" dirty="0">
              <a:latin typeface="Hiragino Kaku Gothic Pro W6" panose="020B0300000000000000" pitchFamily="34" charset="-128"/>
              <a:ea typeface="Hiragino Kaku Gothic Pro W6" panose="020B0300000000000000" pitchFamily="34" charset="-128"/>
            </a:endParaRPr>
          </a:p>
          <a:p>
            <a:r>
              <a:rPr lang="ja-JP" altLang="en-US" sz="700" b="1">
                <a:latin typeface="Hiragino Kaku Gothic Pro W6" panose="020B0300000000000000" pitchFamily="34" charset="-128"/>
                <a:ea typeface="Hiragino Kaku Gothic Pro W6" panose="020B0300000000000000" pitchFamily="34" charset="-128"/>
              </a:rPr>
              <a:t>□</a:t>
            </a:r>
            <a:r>
              <a:rPr lang="en-US" altLang="ja-JP" sz="700" b="1" dirty="0">
                <a:latin typeface="Hiragino Kaku Gothic Pro W6" panose="020B0300000000000000" pitchFamily="34" charset="-128"/>
                <a:ea typeface="Hiragino Kaku Gothic Pro W6" panose="020B0300000000000000" pitchFamily="34" charset="-128"/>
              </a:rPr>
              <a:t>2019</a:t>
            </a:r>
            <a:r>
              <a:rPr lang="ja-JP" altLang="en-US" sz="700" b="1">
                <a:latin typeface="Hiragino Kaku Gothic Pro W6" panose="020B0300000000000000" pitchFamily="34" charset="-128"/>
                <a:ea typeface="Hiragino Kaku Gothic Pro W6" panose="020B0300000000000000" pitchFamily="34" charset="-128"/>
              </a:rPr>
              <a:t>年　□</a:t>
            </a:r>
            <a:r>
              <a:rPr kumimoji="1" lang="en-US" altLang="ja-JP" sz="700" b="1" dirty="0">
                <a:latin typeface="Hiragino Kaku Gothic Pro W6" panose="020B0300000000000000" pitchFamily="34" charset="-128"/>
                <a:ea typeface="Hiragino Kaku Gothic Pro W6" panose="020B0300000000000000" pitchFamily="34" charset="-128"/>
              </a:rPr>
              <a:t>2018</a:t>
            </a:r>
            <a:r>
              <a:rPr kumimoji="1" lang="ja-JP" altLang="en-US" sz="700" b="1">
                <a:latin typeface="Hiragino Kaku Gothic Pro W6" panose="020B0300000000000000" pitchFamily="34" charset="-128"/>
                <a:ea typeface="Hiragino Kaku Gothic Pro W6" panose="020B0300000000000000" pitchFamily="34" charset="-128"/>
              </a:rPr>
              <a:t>年　</a:t>
            </a:r>
            <a:r>
              <a:rPr lang="ja-JP" altLang="en-US" sz="700" b="1">
                <a:latin typeface="Hiragino Kaku Gothic Pro W6" panose="020B0300000000000000" pitchFamily="34" charset="-128"/>
                <a:ea typeface="Hiragino Kaku Gothic Pro W6" panose="020B0300000000000000" pitchFamily="34" charset="-128"/>
              </a:rPr>
              <a:t>□</a:t>
            </a:r>
            <a:r>
              <a:rPr lang="en-US" altLang="ja-JP" sz="700" b="1" dirty="0">
                <a:latin typeface="Hiragino Kaku Gothic Pro W6" panose="020B0300000000000000" pitchFamily="34" charset="-128"/>
                <a:ea typeface="Hiragino Kaku Gothic Pro W6" panose="020B0300000000000000" pitchFamily="34" charset="-128"/>
              </a:rPr>
              <a:t>2017</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2016</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2015</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2014</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2013</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2012</a:t>
            </a:r>
            <a:r>
              <a:rPr lang="ja-JP" altLang="en-US" sz="700" b="1">
                <a:latin typeface="Hiragino Kaku Gothic Pro W6" panose="020B0300000000000000" pitchFamily="34" charset="-128"/>
                <a:ea typeface="Hiragino Kaku Gothic Pro W6" panose="020B0300000000000000" pitchFamily="34" charset="-128"/>
              </a:rPr>
              <a:t>年</a:t>
            </a:r>
            <a:endParaRPr lang="en-US" altLang="ja-JP" sz="700" b="1" dirty="0">
              <a:latin typeface="Hiragino Kaku Gothic Pro W6" panose="020B0300000000000000" pitchFamily="34" charset="-128"/>
              <a:ea typeface="Hiragino Kaku Gothic Pro W6" panose="020B0300000000000000" pitchFamily="34" charset="-128"/>
            </a:endParaRPr>
          </a:p>
        </p:txBody>
      </p:sp>
      <p:sp>
        <p:nvSpPr>
          <p:cNvPr id="49" name="テキスト ボックス 48">
            <a:extLst>
              <a:ext uri="{FF2B5EF4-FFF2-40B4-BE49-F238E27FC236}">
                <a16:creationId xmlns:a16="http://schemas.microsoft.com/office/drawing/2014/main" xmlns="" id="{6928C223-1572-0D43-9EDF-A3B438E6484A}"/>
              </a:ext>
            </a:extLst>
          </p:cNvPr>
          <p:cNvSpPr txBox="1"/>
          <p:nvPr/>
        </p:nvSpPr>
        <p:spPr>
          <a:xfrm>
            <a:off x="4956141" y="5429294"/>
            <a:ext cx="4347899" cy="307777"/>
          </a:xfrm>
          <a:prstGeom prst="rect">
            <a:avLst/>
          </a:prstGeom>
          <a:noFill/>
        </p:spPr>
        <p:txBody>
          <a:bodyPr wrap="square" rtlCol="0">
            <a:spAutoFit/>
          </a:bodyPr>
          <a:lstStyle/>
          <a:p>
            <a:r>
              <a:rPr kumimoji="1" lang="ja-JP" altLang="en-US" sz="700" b="1" dirty="0">
                <a:latin typeface="Hiragino Kaku Gothic Pro W6" panose="020B0300000000000000" pitchFamily="34" charset="-128"/>
                <a:ea typeface="Hiragino Kaku Gothic Pro W6" panose="020B0300000000000000" pitchFamily="34" charset="-128"/>
              </a:rPr>
              <a:t>東京ビジネスデザインアワードに応募されたことがあり</a:t>
            </a:r>
            <a:r>
              <a:rPr lang="ja-JP" altLang="en-US" sz="700" b="1" dirty="0">
                <a:latin typeface="Hiragino Kaku Gothic Pro W6" panose="020B0300000000000000" pitchFamily="34" charset="-128"/>
                <a:ea typeface="Hiragino Kaku Gothic Pro W6" panose="020B0300000000000000" pitchFamily="34" charset="-128"/>
              </a:rPr>
              <a:t>、</a:t>
            </a:r>
            <a:r>
              <a:rPr lang="ja-JP" altLang="en-US" sz="700" b="1" dirty="0" smtClean="0">
                <a:latin typeface="Hiragino Kaku Gothic Pro W6" panose="020B0300000000000000" pitchFamily="34" charset="-128"/>
                <a:ea typeface="Hiragino Kaku Gothic Pro W6" panose="020B0300000000000000" pitchFamily="34" charset="-128"/>
              </a:rPr>
              <a:t>「提案最終</a:t>
            </a:r>
            <a:r>
              <a:rPr lang="ja-JP" altLang="en-US" sz="700" b="1" dirty="0">
                <a:latin typeface="Hiragino Kaku Gothic Pro W6" panose="020B0300000000000000" pitchFamily="34" charset="-128"/>
                <a:ea typeface="Hiragino Kaku Gothic Pro W6" panose="020B0300000000000000" pitchFamily="34" charset="-128"/>
              </a:rPr>
              <a:t>審査（公開プレゼンテーション審査）」に進出したことがある場合は、該当する年にチェックをお願いします。</a:t>
            </a:r>
            <a:endParaRPr kumimoji="1" lang="en-US" altLang="ja-JP" sz="700" b="1" dirty="0">
              <a:latin typeface="Hiragino Kaku Gothic Pro W6" panose="020B0300000000000000" pitchFamily="34" charset="-128"/>
              <a:ea typeface="Hiragino Kaku Gothic Pro W6" panose="020B0300000000000000" pitchFamily="34" charset="-128"/>
            </a:endParaRPr>
          </a:p>
        </p:txBody>
      </p:sp>
      <p:sp>
        <p:nvSpPr>
          <p:cNvPr id="50" name="テキスト ボックス 49">
            <a:extLst>
              <a:ext uri="{FF2B5EF4-FFF2-40B4-BE49-F238E27FC236}">
                <a16:creationId xmlns:a16="http://schemas.microsoft.com/office/drawing/2014/main" xmlns="" id="{C4FA9401-C9AA-9640-954D-6C92E9EF5228}"/>
              </a:ext>
            </a:extLst>
          </p:cNvPr>
          <p:cNvSpPr txBox="1"/>
          <p:nvPr/>
        </p:nvSpPr>
        <p:spPr>
          <a:xfrm>
            <a:off x="4987374" y="5716996"/>
            <a:ext cx="4533357" cy="200055"/>
          </a:xfrm>
          <a:prstGeom prst="rect">
            <a:avLst/>
          </a:prstGeom>
          <a:noFill/>
        </p:spPr>
        <p:txBody>
          <a:bodyPr wrap="square" rtlCol="0">
            <a:spAutoFit/>
          </a:bodyPr>
          <a:lstStyle/>
          <a:p>
            <a:r>
              <a:rPr lang="ja-JP" altLang="en-US" sz="700" b="1">
                <a:latin typeface="Hiragino Kaku Gothic Pro W6" panose="020B0300000000000000" pitchFamily="34" charset="-128"/>
                <a:ea typeface="Hiragino Kaku Gothic Pro W6" panose="020B0300000000000000" pitchFamily="34" charset="-128"/>
              </a:rPr>
              <a:t>□</a:t>
            </a:r>
            <a:r>
              <a:rPr lang="en-US" altLang="ja-JP" sz="700" b="1" dirty="0">
                <a:latin typeface="Hiragino Kaku Gothic Pro W6" panose="020B0300000000000000" pitchFamily="34" charset="-128"/>
                <a:ea typeface="Hiragino Kaku Gothic Pro W6" panose="020B0300000000000000" pitchFamily="34" charset="-128"/>
              </a:rPr>
              <a:t>2019</a:t>
            </a:r>
            <a:r>
              <a:rPr lang="ja-JP" altLang="en-US" sz="700" b="1">
                <a:latin typeface="Hiragino Kaku Gothic Pro W6" panose="020B0300000000000000" pitchFamily="34" charset="-128"/>
                <a:ea typeface="Hiragino Kaku Gothic Pro W6" panose="020B0300000000000000" pitchFamily="34" charset="-128"/>
              </a:rPr>
              <a:t>年　</a:t>
            </a:r>
            <a:r>
              <a:rPr kumimoji="1" lang="ja-JP" altLang="en-US" sz="700" b="1">
                <a:latin typeface="Hiragino Kaku Gothic Pro W6" panose="020B0300000000000000" pitchFamily="34" charset="-128"/>
                <a:ea typeface="Hiragino Kaku Gothic Pro W6" panose="020B0300000000000000" pitchFamily="34" charset="-128"/>
              </a:rPr>
              <a:t>□</a:t>
            </a:r>
            <a:r>
              <a:rPr kumimoji="1" lang="en-US" altLang="ja-JP" sz="700" b="1" dirty="0">
                <a:latin typeface="Hiragino Kaku Gothic Pro W6" panose="020B0300000000000000" pitchFamily="34" charset="-128"/>
                <a:ea typeface="Hiragino Kaku Gothic Pro W6" panose="020B0300000000000000" pitchFamily="34" charset="-128"/>
              </a:rPr>
              <a:t>2018</a:t>
            </a:r>
            <a:r>
              <a:rPr kumimoji="1" lang="ja-JP" altLang="en-US" sz="700" b="1">
                <a:latin typeface="Hiragino Kaku Gothic Pro W6" panose="020B0300000000000000" pitchFamily="34" charset="-128"/>
                <a:ea typeface="Hiragino Kaku Gothic Pro W6" panose="020B0300000000000000" pitchFamily="34" charset="-128"/>
              </a:rPr>
              <a:t>年　</a:t>
            </a:r>
            <a:r>
              <a:rPr lang="ja-JP" altLang="en-US" sz="700" b="1">
                <a:latin typeface="Hiragino Kaku Gothic Pro W6" panose="020B0300000000000000" pitchFamily="34" charset="-128"/>
                <a:ea typeface="Hiragino Kaku Gothic Pro W6" panose="020B0300000000000000" pitchFamily="34" charset="-128"/>
              </a:rPr>
              <a:t>□</a:t>
            </a:r>
            <a:r>
              <a:rPr lang="en-US" altLang="ja-JP" sz="700" b="1" dirty="0">
                <a:latin typeface="Hiragino Kaku Gothic Pro W6" panose="020B0300000000000000" pitchFamily="34" charset="-128"/>
                <a:ea typeface="Hiragino Kaku Gothic Pro W6" panose="020B0300000000000000" pitchFamily="34" charset="-128"/>
              </a:rPr>
              <a:t>2017</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2016</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2015</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2014</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2013</a:t>
            </a:r>
            <a:r>
              <a:rPr lang="ja-JP" altLang="en-US" sz="700" b="1">
                <a:latin typeface="Hiragino Kaku Gothic Pro W6" panose="020B0300000000000000" pitchFamily="34" charset="-128"/>
                <a:ea typeface="Hiragino Kaku Gothic Pro W6" panose="020B0300000000000000" pitchFamily="34" charset="-128"/>
              </a:rPr>
              <a:t>年　□</a:t>
            </a:r>
            <a:r>
              <a:rPr lang="en-US" altLang="ja-JP" sz="700" b="1" dirty="0">
                <a:latin typeface="Hiragino Kaku Gothic Pro W6" panose="020B0300000000000000" pitchFamily="34" charset="-128"/>
                <a:ea typeface="Hiragino Kaku Gothic Pro W6" panose="020B0300000000000000" pitchFamily="34" charset="-128"/>
              </a:rPr>
              <a:t>2012</a:t>
            </a:r>
            <a:r>
              <a:rPr lang="ja-JP" altLang="en-US" sz="700" b="1">
                <a:latin typeface="Hiragino Kaku Gothic Pro W6" panose="020B0300000000000000" pitchFamily="34" charset="-128"/>
                <a:ea typeface="Hiragino Kaku Gothic Pro W6" panose="020B0300000000000000" pitchFamily="34" charset="-128"/>
              </a:rPr>
              <a:t>年</a:t>
            </a:r>
            <a:endParaRPr lang="en-US" altLang="ja-JP" sz="700" b="1" dirty="0">
              <a:latin typeface="Hiragino Kaku Gothic Pro W6" panose="020B0300000000000000" pitchFamily="34" charset="-128"/>
              <a:ea typeface="Hiragino Kaku Gothic Pro W6" panose="020B0300000000000000" pitchFamily="34" charset="-128"/>
            </a:endParaRPr>
          </a:p>
        </p:txBody>
      </p:sp>
      <p:sp>
        <p:nvSpPr>
          <p:cNvPr id="51" name="正方形/長方形 50">
            <a:extLst>
              <a:ext uri="{FF2B5EF4-FFF2-40B4-BE49-F238E27FC236}">
                <a16:creationId xmlns:a16="http://schemas.microsoft.com/office/drawing/2014/main" xmlns="" id="{0A5650E7-DDED-C340-9FE5-2F72159794E0}"/>
              </a:ext>
            </a:extLst>
          </p:cNvPr>
          <p:cNvSpPr/>
          <p:nvPr/>
        </p:nvSpPr>
        <p:spPr>
          <a:xfrm>
            <a:off x="476548" y="4216658"/>
            <a:ext cx="4408645" cy="90204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正方形/長方形 51">
            <a:extLst>
              <a:ext uri="{FF2B5EF4-FFF2-40B4-BE49-F238E27FC236}">
                <a16:creationId xmlns:a16="http://schemas.microsoft.com/office/drawing/2014/main" xmlns="" id="{7A364D2F-CA27-024E-AA4C-0E4FDFE7AE9E}"/>
              </a:ext>
            </a:extLst>
          </p:cNvPr>
          <p:cNvSpPr/>
          <p:nvPr/>
        </p:nvSpPr>
        <p:spPr>
          <a:xfrm>
            <a:off x="4947844" y="4760741"/>
            <a:ext cx="4418846" cy="636099"/>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正方形/長方形 52">
            <a:extLst>
              <a:ext uri="{FF2B5EF4-FFF2-40B4-BE49-F238E27FC236}">
                <a16:creationId xmlns:a16="http://schemas.microsoft.com/office/drawing/2014/main" xmlns="" id="{655A8C96-B72E-2C43-9C00-4440E12D026C}"/>
              </a:ext>
            </a:extLst>
          </p:cNvPr>
          <p:cNvSpPr/>
          <p:nvPr/>
        </p:nvSpPr>
        <p:spPr>
          <a:xfrm>
            <a:off x="4947844" y="5396840"/>
            <a:ext cx="4418846" cy="552788"/>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テキスト ボックス 14">
            <a:extLst>
              <a:ext uri="{FF2B5EF4-FFF2-40B4-BE49-F238E27FC236}">
                <a16:creationId xmlns:a16="http://schemas.microsoft.com/office/drawing/2014/main" xmlns="" id="{B8CB29A4-231A-EC4F-8E0B-1C32C3A9C6B7}"/>
              </a:ext>
            </a:extLst>
          </p:cNvPr>
          <p:cNvSpPr txBox="1">
            <a:spLocks noChangeArrowheads="1"/>
          </p:cNvSpPr>
          <p:nvPr/>
        </p:nvSpPr>
        <p:spPr bwMode="auto">
          <a:xfrm>
            <a:off x="7869153" y="1690512"/>
            <a:ext cx="364202" cy="200055"/>
          </a:xfrm>
          <a:prstGeom prst="rect">
            <a:avLst/>
          </a:prstGeom>
          <a:noFill/>
          <a:ln w="9525">
            <a:noFill/>
            <a:miter lim="800000"/>
            <a:headEnd/>
            <a:tailEnd/>
          </a:ln>
        </p:spPr>
        <p:txBody>
          <a:bodyPr wrap="none">
            <a:spAutoFit/>
          </a:bodyPr>
          <a:lstStyle/>
          <a:p>
            <a:r>
              <a:rPr lang="ja-JP" altLang="en-US" sz="700">
                <a:latin typeface="ヒラギノ角ゴ Pro W6"/>
                <a:ea typeface="ヒラギノ角ゴ Pro W6"/>
                <a:cs typeface="ヒラギノ角ゴ Pro W6"/>
              </a:rPr>
              <a:t>年齢</a:t>
            </a:r>
          </a:p>
        </p:txBody>
      </p:sp>
      <p:sp>
        <p:nvSpPr>
          <p:cNvPr id="56" name="テキスト ボックス 55">
            <a:extLst>
              <a:ext uri="{FF2B5EF4-FFF2-40B4-BE49-F238E27FC236}">
                <a16:creationId xmlns:a16="http://schemas.microsoft.com/office/drawing/2014/main" xmlns="" id="{698F12E8-0830-2F4D-8FCF-AAF9FE588284}"/>
              </a:ext>
            </a:extLst>
          </p:cNvPr>
          <p:cNvSpPr txBox="1"/>
          <p:nvPr/>
        </p:nvSpPr>
        <p:spPr>
          <a:xfrm>
            <a:off x="8934647" y="1938844"/>
            <a:ext cx="287258" cy="215444"/>
          </a:xfrm>
          <a:prstGeom prst="rect">
            <a:avLst/>
          </a:prstGeom>
          <a:noFill/>
        </p:spPr>
        <p:txBody>
          <a:bodyPr wrap="none" rtlCol="0">
            <a:spAutoFit/>
          </a:bodyPr>
          <a:lstStyle/>
          <a:p>
            <a:r>
              <a:rPr kumimoji="1" lang="ja-JP" altLang="en-US" sz="800"/>
              <a:t>歳</a:t>
            </a:r>
            <a:endParaRPr kumimoji="1" lang="ja-JP" altLang="en-US" sz="800" dirty="0"/>
          </a:p>
        </p:txBody>
      </p:sp>
    </p:spTree>
    <p:extLst>
      <p:ext uri="{BB962C8B-B14F-4D97-AF65-F5344CB8AC3E}">
        <p14:creationId xmlns:p14="http://schemas.microsoft.com/office/powerpoint/2010/main" val="221997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2020</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(2/3)</a:t>
            </a:r>
          </a:p>
        </p:txBody>
      </p:sp>
      <p:grpSp>
        <p:nvGrpSpPr>
          <p:cNvPr id="6" name="図形グループ 5"/>
          <p:cNvGrpSpPr/>
          <p:nvPr/>
        </p:nvGrpSpPr>
        <p:grpSpPr>
          <a:xfrm>
            <a:off x="479823" y="3960814"/>
            <a:ext cx="8889603" cy="1546225"/>
            <a:chOff x="442913" y="3960813"/>
            <a:chExt cx="8205787" cy="1546225"/>
          </a:xfrm>
        </p:grpSpPr>
        <p:sp>
          <p:nvSpPr>
            <p:cNvPr id="3" name="正方形/長方形 41"/>
            <p:cNvSpPr/>
            <p:nvPr/>
          </p:nvSpPr>
          <p:spPr>
            <a:xfrm>
              <a:off x="442913" y="3960813"/>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2" name="テキスト ボックス 39"/>
            <p:cNvSpPr txBox="1">
              <a:spLocks noChangeArrowheads="1"/>
            </p:cNvSpPr>
            <p:nvPr/>
          </p:nvSpPr>
          <p:spPr bwMode="auto">
            <a:xfrm>
              <a:off x="442913" y="3960813"/>
              <a:ext cx="513750"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販促方法</a:t>
              </a:r>
            </a:p>
          </p:txBody>
        </p:sp>
      </p:grpSp>
      <p:grpSp>
        <p:nvGrpSpPr>
          <p:cNvPr id="5" name="図形グループ 4"/>
          <p:cNvGrpSpPr/>
          <p:nvPr/>
        </p:nvGrpSpPr>
        <p:grpSpPr>
          <a:xfrm>
            <a:off x="479823" y="2211304"/>
            <a:ext cx="8889603" cy="1546225"/>
            <a:chOff x="442913" y="2139950"/>
            <a:chExt cx="8205787" cy="1546225"/>
          </a:xfrm>
        </p:grpSpPr>
        <p:sp>
          <p:nvSpPr>
            <p:cNvPr id="2" name="正方形/長方形 41"/>
            <p:cNvSpPr/>
            <p:nvPr/>
          </p:nvSpPr>
          <p:spPr>
            <a:xfrm>
              <a:off x="442913" y="2139950"/>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3" name="テキスト ボックス 39"/>
            <p:cNvSpPr txBox="1">
              <a:spLocks noChangeArrowheads="1"/>
            </p:cNvSpPr>
            <p:nvPr/>
          </p:nvSpPr>
          <p:spPr bwMode="auto">
            <a:xfrm>
              <a:off x="442913" y="2139950"/>
              <a:ext cx="2055812" cy="198438"/>
            </a:xfrm>
            <a:prstGeom prst="rect">
              <a:avLst/>
            </a:prstGeom>
            <a:noFill/>
            <a:ln w="9525">
              <a:noFill/>
              <a:miter lim="800000"/>
              <a:headEnd/>
              <a:tailEnd/>
            </a:ln>
          </p:spPr>
          <p:txBody>
            <a:bodyPr>
              <a:spAutoFit/>
            </a:bodyPr>
            <a:lstStyle/>
            <a:p>
              <a:r>
                <a:rPr lang="ja-JP" altLang="en-US" sz="700" dirty="0">
                  <a:latin typeface="ヒラギノ角ゴ Pro W6"/>
                  <a:ea typeface="ヒラギノ角ゴ Pro W6"/>
                  <a:cs typeface="ヒラギノ角ゴ Pro W6"/>
                </a:rPr>
                <a:t>販売ターゲット・対象市場の動向</a:t>
              </a:r>
            </a:p>
          </p:txBody>
        </p:sp>
      </p:grpSp>
      <p:grpSp>
        <p:nvGrpSpPr>
          <p:cNvPr id="4" name="図形グループ 3"/>
          <p:cNvGrpSpPr/>
          <p:nvPr/>
        </p:nvGrpSpPr>
        <p:grpSpPr>
          <a:xfrm>
            <a:off x="479823" y="461794"/>
            <a:ext cx="8889603" cy="1546225"/>
            <a:chOff x="442913" y="377825"/>
            <a:chExt cx="8205787" cy="1546225"/>
          </a:xfrm>
        </p:grpSpPr>
        <p:sp>
          <p:nvSpPr>
            <p:cNvPr id="42" name="正方形/長方形 41"/>
            <p:cNvSpPr/>
            <p:nvPr/>
          </p:nvSpPr>
          <p:spPr>
            <a:xfrm>
              <a:off x="442913" y="377825"/>
              <a:ext cx="8205787" cy="154622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4" name="テキスト ボックス 39"/>
            <p:cNvSpPr txBox="1">
              <a:spLocks noChangeArrowheads="1"/>
            </p:cNvSpPr>
            <p:nvPr/>
          </p:nvSpPr>
          <p:spPr bwMode="auto">
            <a:xfrm>
              <a:off x="442913" y="377825"/>
              <a:ext cx="584776"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提案の背景</a:t>
              </a:r>
            </a:p>
          </p:txBody>
        </p:sp>
      </p:grpSp>
      <p:pic>
        <p:nvPicPr>
          <p:cNvPr id="14" name="図 13">
            <a:extLst>
              <a:ext uri="{FF2B5EF4-FFF2-40B4-BE49-F238E27FC236}">
                <a16:creationId xmlns:a16="http://schemas.microsoft.com/office/drawing/2014/main" xmlns="" id="{4583A84B-4E0A-994A-A9A1-B7CD7DC22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13" name="テキスト ボックス 39">
            <a:extLst>
              <a:ext uri="{FF2B5EF4-FFF2-40B4-BE49-F238E27FC236}">
                <a16:creationId xmlns:a16="http://schemas.microsoft.com/office/drawing/2014/main" xmlns="" id="{C1D897CC-1A7D-FD44-B1FB-FD266CCFD7EF}"/>
              </a:ext>
            </a:extLst>
          </p:cNvPr>
          <p:cNvSpPr txBox="1">
            <a:spLocks noChangeArrowheads="1"/>
          </p:cNvSpPr>
          <p:nvPr/>
        </p:nvSpPr>
        <p:spPr bwMode="auto">
          <a:xfrm>
            <a:off x="408792" y="258509"/>
            <a:ext cx="8899674" cy="200055"/>
          </a:xfrm>
          <a:prstGeom prst="rect">
            <a:avLst/>
          </a:prstGeom>
          <a:noFill/>
          <a:ln w="9525">
            <a:noFill/>
            <a:miter lim="800000"/>
            <a:headEnd/>
            <a:tailEnd/>
          </a:ln>
        </p:spPr>
        <p:txBody>
          <a:bodyPr wrap="square">
            <a:spAutoFit/>
          </a:bodyPr>
          <a:lstStyle/>
          <a:p>
            <a:r>
              <a:rPr lang="en-US" altLang="ja-JP" sz="700" dirty="0">
                <a:latin typeface="ヒラギノ角ゴ Pro W6"/>
                <a:ea typeface="ヒラギノ角ゴ Pro W6"/>
                <a:cs typeface="ヒラギノ角ゴ Pro W6"/>
              </a:rPr>
              <a:t>※ </a:t>
            </a:r>
            <a:r>
              <a:rPr lang="ja-JP" altLang="en-US" sz="700">
                <a:latin typeface="ヒラギノ角ゴ Pro W6"/>
                <a:ea typeface="ヒラギノ角ゴ Pro W6"/>
                <a:cs typeface="ヒラギノ角ゴ Pro W6"/>
              </a:rPr>
              <a:t>応募用紙の他に提出する企画書（</a:t>
            </a:r>
            <a:r>
              <a:rPr lang="en-US" altLang="ja-JP" sz="700" dirty="0">
                <a:latin typeface="ヒラギノ角ゴ Pro W6"/>
                <a:ea typeface="ヒラギノ角ゴ Pro W6"/>
                <a:cs typeface="ヒラギノ角ゴ Pro W6"/>
              </a:rPr>
              <a:t>A4</a:t>
            </a:r>
            <a:r>
              <a:rPr lang="ja-JP" altLang="en-US" sz="700">
                <a:latin typeface="ヒラギノ角ゴ Pro W6"/>
                <a:ea typeface="ヒラギノ角ゴ Pro W6"/>
                <a:cs typeface="ヒラギノ角ゴ Pro W6"/>
              </a:rPr>
              <a:t>横５枚まで）は、デザイン画やスケッチだけではなく、ビジネスの提案全体がわかるように、事業構造等仕組みを可視化した図などを用いて示してください。</a:t>
            </a:r>
            <a:endParaRPr lang="ja-JP" altLang="en-US" sz="700" dirty="0">
              <a:latin typeface="ヒラギノ角ゴ Pro W6"/>
              <a:ea typeface="ヒラギノ角ゴ Pro W6"/>
              <a:cs typeface="ヒラギノ角ゴ Pro W6"/>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図 3" descr="TBDA_logo_s.jpg"/>
          <p:cNvPicPr>
            <a:picLocks noChangeAspect="1" noChangeArrowheads="1"/>
          </p:cNvPicPr>
          <p:nvPr/>
        </p:nvPicPr>
        <p:blipFill>
          <a:blip r:embed="rId2"/>
          <a:srcRect/>
          <a:stretch>
            <a:fillRect/>
          </a:stretch>
        </p:blipFill>
        <p:spPr bwMode="auto">
          <a:xfrm>
            <a:off x="479823" y="5856288"/>
            <a:ext cx="1040473" cy="755650"/>
          </a:xfrm>
          <a:prstGeom prst="rect">
            <a:avLst/>
          </a:prstGeom>
          <a:noFill/>
          <a:ln w="9525">
            <a:noFill/>
            <a:miter lim="800000"/>
            <a:headEnd/>
            <a:tailEnd/>
          </a:ln>
        </p:spPr>
      </p:pic>
      <p:sp>
        <p:nvSpPr>
          <p:cNvPr id="14338" name="テキスト ボックス 4"/>
          <p:cNvSpPr txBox="1">
            <a:spLocks noChangeArrowheads="1"/>
          </p:cNvSpPr>
          <p:nvPr/>
        </p:nvSpPr>
        <p:spPr bwMode="auto">
          <a:xfrm>
            <a:off x="2706952" y="6061075"/>
            <a:ext cx="6328977" cy="369332"/>
          </a:xfrm>
          <a:prstGeom prst="rect">
            <a:avLst/>
          </a:prstGeom>
          <a:noFill/>
          <a:ln w="9525">
            <a:noFill/>
            <a:miter lim="800000"/>
            <a:headEnd/>
            <a:tailEnd/>
          </a:ln>
        </p:spPr>
        <p:txBody>
          <a:bodyPr wrap="none">
            <a:spAutoFit/>
          </a:bodyPr>
          <a:lstStyle/>
          <a:p>
            <a:r>
              <a:rPr lang="en-US" altLang="ja-JP" dirty="0">
                <a:solidFill>
                  <a:srgbClr val="000000"/>
                </a:solidFill>
                <a:latin typeface="ヒラギノ角ゴ Pro W6"/>
                <a:ea typeface="ヒラギノ角ゴ Pro W6"/>
                <a:cs typeface="ヒラギノ角ゴ Pro W6"/>
              </a:rPr>
              <a:t>2020</a:t>
            </a:r>
            <a:r>
              <a:rPr lang="ja-JP" altLang="en-US">
                <a:solidFill>
                  <a:srgbClr val="000000"/>
                </a:solidFill>
                <a:latin typeface="ヒラギノ角ゴ Pro W6"/>
                <a:ea typeface="ヒラギノ角ゴ Pro W6"/>
                <a:cs typeface="ヒラギノ角ゴ Pro W6"/>
              </a:rPr>
              <a:t>年度</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東京ビジネスデザインアワード</a:t>
            </a:r>
            <a:r>
              <a:rPr lang="en-US" altLang="ja-JP" dirty="0">
                <a:solidFill>
                  <a:srgbClr val="000000"/>
                </a:solidFill>
                <a:latin typeface="ヒラギノ角ゴ Pro W6"/>
                <a:ea typeface="ヒラギノ角ゴ Pro W6"/>
                <a:cs typeface="ヒラギノ角ゴ Pro W6"/>
              </a:rPr>
              <a:t> </a:t>
            </a:r>
            <a:r>
              <a:rPr lang="ja-JP" altLang="en-US" dirty="0">
                <a:solidFill>
                  <a:srgbClr val="000000"/>
                </a:solidFill>
                <a:latin typeface="ヒラギノ角ゴ Pro W6"/>
                <a:ea typeface="ヒラギノ角ゴ Pro W6"/>
                <a:cs typeface="ヒラギノ角ゴ Pro W6"/>
              </a:rPr>
              <a:t>応募用紙 </a:t>
            </a:r>
            <a:r>
              <a:rPr lang="en-US" altLang="ja-JP" dirty="0">
                <a:solidFill>
                  <a:srgbClr val="000000"/>
                </a:solidFill>
                <a:latin typeface="ヒラギノ角ゴ Pro W6"/>
                <a:ea typeface="ヒラギノ角ゴ Pro W6"/>
                <a:cs typeface="ヒラギノ角ゴ Pro W6"/>
              </a:rPr>
              <a:t>(3/3)</a:t>
            </a:r>
          </a:p>
        </p:txBody>
      </p:sp>
      <p:sp>
        <p:nvSpPr>
          <p:cNvPr id="42" name="正方形/長方形 41"/>
          <p:cNvSpPr/>
          <p:nvPr/>
        </p:nvSpPr>
        <p:spPr>
          <a:xfrm>
            <a:off x="479823" y="461794"/>
            <a:ext cx="8889603" cy="5045245"/>
          </a:xfrm>
          <a:prstGeom prst="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4" name="テキスト ボックス 39"/>
          <p:cNvSpPr txBox="1">
            <a:spLocks noChangeArrowheads="1"/>
          </p:cNvSpPr>
          <p:nvPr/>
        </p:nvSpPr>
        <p:spPr bwMode="auto">
          <a:xfrm>
            <a:off x="479823" y="461794"/>
            <a:ext cx="1151469" cy="200055"/>
          </a:xfrm>
          <a:prstGeom prst="rect">
            <a:avLst/>
          </a:prstGeom>
          <a:noFill/>
          <a:ln w="9525">
            <a:noFill/>
            <a:miter lim="800000"/>
            <a:headEnd/>
            <a:tailEnd/>
          </a:ln>
        </p:spPr>
        <p:txBody>
          <a:bodyPr wrap="none">
            <a:spAutoFit/>
          </a:bodyPr>
          <a:lstStyle/>
          <a:p>
            <a:r>
              <a:rPr lang="ja-JP" altLang="en-US" sz="700" dirty="0">
                <a:latin typeface="ヒラギノ角ゴ Pro W6"/>
                <a:ea typeface="ヒラギノ角ゴ Pro W6"/>
                <a:cs typeface="ヒラギノ角ゴ Pro W6"/>
              </a:rPr>
              <a:t>デザイナープロフィール</a:t>
            </a:r>
          </a:p>
        </p:txBody>
      </p:sp>
      <p:pic>
        <p:nvPicPr>
          <p:cNvPr id="6" name="図 5">
            <a:extLst>
              <a:ext uri="{FF2B5EF4-FFF2-40B4-BE49-F238E27FC236}">
                <a16:creationId xmlns:a16="http://schemas.microsoft.com/office/drawing/2014/main" xmlns="" id="{4109605B-EC35-0843-88A9-66596ACAE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752" y="5704840"/>
            <a:ext cx="1141694" cy="898725"/>
          </a:xfrm>
          <a:prstGeom prst="rect">
            <a:avLst/>
          </a:prstGeom>
        </p:spPr>
      </p:pic>
      <p:sp>
        <p:nvSpPr>
          <p:cNvPr id="2" name="正方形/長方形 1">
            <a:extLst>
              <a:ext uri="{FF2B5EF4-FFF2-40B4-BE49-F238E27FC236}">
                <a16:creationId xmlns:a16="http://schemas.microsoft.com/office/drawing/2014/main" xmlns="" id="{4069D412-8E64-A443-B383-4E769CD6BDB4}"/>
              </a:ext>
            </a:extLst>
          </p:cNvPr>
          <p:cNvSpPr/>
          <p:nvPr/>
        </p:nvSpPr>
        <p:spPr>
          <a:xfrm>
            <a:off x="427948" y="261739"/>
            <a:ext cx="8941478" cy="200055"/>
          </a:xfrm>
          <a:prstGeom prst="rect">
            <a:avLst/>
          </a:prstGeom>
        </p:spPr>
        <p:txBody>
          <a:bodyPr wrap="square">
            <a:spAutoFit/>
          </a:bodyPr>
          <a:lstStyle/>
          <a:p>
            <a:r>
              <a:rPr lang="en-US"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 </a:t>
            </a:r>
            <a:r>
              <a:rPr lang="ja-JP"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得意分野や主な実績</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、受賞歴</a:t>
            </a:r>
            <a:r>
              <a:rPr lang="ja-JP" altLang="ja-JP"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がわかるものとしてください</a:t>
            </a:r>
            <a:r>
              <a:rPr lang="ja-JP" altLang="ja-JP"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a:t>
            </a:r>
            <a:r>
              <a:rPr lang="ja-JP" altLang="en-US"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グループで</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応募の場合は</a:t>
            </a:r>
            <a:r>
              <a:rPr lang="ja-JP" altLang="en-US"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、グループと</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しての実績ととも</a:t>
            </a:r>
            <a:r>
              <a:rPr lang="ja-JP" altLang="en-US"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に</a:t>
            </a:r>
            <a:r>
              <a:rPr lang="ja-JP" altLang="en-US"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グループ</a:t>
            </a:r>
            <a:r>
              <a:rPr lang="ja-JP" altLang="en-US" sz="700" b="1" dirty="0" smtClean="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内</a:t>
            </a:r>
            <a:r>
              <a:rPr lang="ja-JP" altLang="en-US" sz="700" b="1" dirty="0">
                <a:solidFill>
                  <a:srgbClr val="000000"/>
                </a:solidFill>
                <a:latin typeface="Hiragino Kaku Gothic Pro W6" panose="020B0300000000000000" pitchFamily="34" charset="-128"/>
                <a:ea typeface="Hiragino Kaku Gothic Pro W6" panose="020B0300000000000000" pitchFamily="34" charset="-128"/>
                <a:cs typeface="Times New Roman" panose="02020603050405020304" pitchFamily="18" charset="0"/>
              </a:rPr>
              <a:t>での個人の役割なども明記してください。</a:t>
            </a:r>
            <a:r>
              <a:rPr lang="ja-JP" altLang="ja-JP" sz="700" b="1" dirty="0">
                <a:latin typeface="Hiragino Kaku Gothic Pro W6" panose="020B0300000000000000" pitchFamily="34" charset="-128"/>
                <a:ea typeface="Hiragino Kaku Gothic Pro W6" panose="020B0300000000000000" pitchFamily="34" charset="-128"/>
              </a:rPr>
              <a:t> </a:t>
            </a:r>
            <a:endParaRPr lang="ja-JP" altLang="en-US" sz="700" b="1" dirty="0">
              <a:latin typeface="Hiragino Kaku Gothic Pro W6" panose="020B0300000000000000" pitchFamily="34" charset="-128"/>
              <a:ea typeface="Hiragino Kaku Gothic Pro W6" panose="020B0300000000000000" pitchFamily="34" charset="-128"/>
            </a:endParaRPr>
          </a:p>
        </p:txBody>
      </p:sp>
    </p:spTree>
    <p:extLst>
      <p:ext uri="{BB962C8B-B14F-4D97-AF65-F5344CB8AC3E}">
        <p14:creationId xmlns:p14="http://schemas.microsoft.com/office/powerpoint/2010/main" val="24577726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679</TotalTime>
  <Words>355</Words>
  <Application>Microsoft Macintosh PowerPoint</Application>
  <PresentationFormat>A4 210x297 mm</PresentationFormat>
  <Paragraphs>45</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Arial</vt:lpstr>
      <vt:lpstr>Calibri</vt:lpstr>
      <vt:lpstr>Hiragino Kaku Gothic Pro W3</vt:lpstr>
      <vt:lpstr>Hiragino Kaku Gothic Pro W6</vt:lpstr>
      <vt:lpstr>ＭＳ Ｐゴシック</vt:lpstr>
      <vt:lpstr>Times New Roman</vt:lpstr>
      <vt:lpstr>Wingdings</vt:lpstr>
      <vt:lpstr>ヒラギノ角ゴ Pro W6</vt:lpstr>
      <vt:lpstr>ホワイト</vt:lpstr>
      <vt:lpstr>PowerPoint プレゼンテーション</vt:lpstr>
      <vt:lpstr>PowerPoint プレゼンテーション</vt:lpstr>
      <vt:lpstr>PowerPoint プレゼンテーション</vt:lpstr>
    </vt:vector>
  </TitlesOfParts>
  <Company>財団法人日本産業デザイン振興会</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紗栄</dc:creator>
  <cp:lastModifiedBy>Ayaka SAKURAI</cp:lastModifiedBy>
  <cp:revision>55</cp:revision>
  <cp:lastPrinted>2019-05-31T04:59:52Z</cp:lastPrinted>
  <dcterms:created xsi:type="dcterms:W3CDTF">2013-07-27T10:19:43Z</dcterms:created>
  <dcterms:modified xsi:type="dcterms:W3CDTF">2020-08-14T02:57:43Z</dcterms:modified>
</cp:coreProperties>
</file>